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diagrams/data1.xml" ContentType="application/vnd.openxmlformats-officedocument.drawingml.diagramData+xml"/>
  <Override PartName="/ppt/presentation.xml" ContentType="application/vnd.openxmlformats-officedocument.presentationml.presentation.main+xml"/>
  <Override PartName="/ppt/slides/slide1.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67.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8.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37.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66.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7.xml" ContentType="application/vnd.openxmlformats-officedocument.presentationml.slide+xml"/>
  <Override PartName="/ppt/slides/slide53.xml" ContentType="application/vnd.openxmlformats-officedocument.presentationml.slide+xml"/>
  <Override PartName="/ppt/slides/slide46.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48.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7.xml" ContentType="application/vnd.openxmlformats-officedocument.presentationml.notesSlide+xml"/>
  <Override PartName="/ppt/notesSlides/notesSlide24.xml" ContentType="application/vnd.openxmlformats-officedocument.presentationml.notesSlide+xml"/>
  <Override PartName="/ppt/notesSlides/notesSlide38.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62.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63.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52.xml" ContentType="application/vnd.openxmlformats-officedocument.presentationml.notesSlide+xml"/>
  <Override PartName="/ppt/notesSlides/notesSlide61.xml" ContentType="application/vnd.openxmlformats-officedocument.presentationml.notesSlide+xml"/>
  <Override PartName="/ppt/notesSlides/notesSlide53.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60.xml" ContentType="application/vnd.openxmlformats-officedocument.presentationml.notesSlide+xml"/>
  <Override PartName="/ppt/notesSlides/notesSlide45.xml" ContentType="application/vnd.openxmlformats-officedocument.presentationml.notesSlide+xml"/>
  <Override PartName="/ppt/notesSlides/notesSlide49.xml" ContentType="application/vnd.openxmlformats-officedocument.presentationml.notesSlide+xml"/>
  <Override PartName="/ppt/notesSlides/notesSlide65.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42.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diagrams/quickStyle1.xml" ContentType="application/vnd.openxmlformats-officedocument.drawingml.diagramStyle+xml"/>
  <Override PartName="/ppt/diagrams/drawing1.xml" ContentType="application/vnd.ms-office.drawingml.diagramDrawing+xml"/>
  <Override PartName="/ppt/diagrams/colors1.xml" ContentType="application/vnd.openxmlformats-officedocument.drawingml.diagramColors+xml"/>
  <Override PartName="/ppt/diagrams/layout1.xml" ContentType="application/vnd.openxmlformats-officedocument.drawingml.diagramLayout+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84" r:id="rId1"/>
  </p:sldMasterIdLst>
  <p:notesMasterIdLst>
    <p:notesMasterId r:id="rId74"/>
  </p:notesMasterIdLst>
  <p:handoutMasterIdLst>
    <p:handoutMasterId r:id="rId75"/>
  </p:handoutMasterIdLst>
  <p:sldIdLst>
    <p:sldId id="256" r:id="rId2"/>
    <p:sldId id="285" r:id="rId3"/>
    <p:sldId id="304" r:id="rId4"/>
    <p:sldId id="371" r:id="rId5"/>
    <p:sldId id="375" r:id="rId6"/>
    <p:sldId id="376" r:id="rId7"/>
    <p:sldId id="377" r:id="rId8"/>
    <p:sldId id="306" r:id="rId9"/>
    <p:sldId id="374"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09" autoAdjust="0"/>
  </p:normalViewPr>
  <p:slideViewPr>
    <p:cSldViewPr>
      <p:cViewPr>
        <p:scale>
          <a:sx n="75" d="100"/>
          <a:sy n="75" d="100"/>
        </p:scale>
        <p:origin x="1152" y="-5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C92936-9E6F-3144-8748-370CC55ABC04}"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A4DCFDEF-8D1B-C344-A18A-5E84C581CEF8}">
      <dgm:prSet phldrT="[Text]"/>
      <dgm:spPr/>
      <dgm:t>
        <a:bodyPr/>
        <a:lstStyle/>
        <a:p>
          <a:r>
            <a:rPr lang="en-US" dirty="0" smtClean="0"/>
            <a:t>Encryption/decryption</a:t>
          </a:r>
          <a:endParaRPr lang="en-US" dirty="0"/>
        </a:p>
      </dgm:t>
    </dgm:pt>
    <dgm:pt modelId="{39FBC5DA-E7F4-8A47-8B64-AC3CF5FF5345}" type="parTrans" cxnId="{59871A25-B76A-194A-865C-EC3B5628F2E6}">
      <dgm:prSet/>
      <dgm:spPr/>
      <dgm:t>
        <a:bodyPr/>
        <a:lstStyle/>
        <a:p>
          <a:endParaRPr lang="en-US"/>
        </a:p>
      </dgm:t>
    </dgm:pt>
    <dgm:pt modelId="{AE6622FA-C895-0442-B659-E260494D7302}" type="sibTrans" cxnId="{59871A25-B76A-194A-865C-EC3B5628F2E6}">
      <dgm:prSet/>
      <dgm:spPr/>
      <dgm:t>
        <a:bodyPr/>
        <a:lstStyle/>
        <a:p>
          <a:endParaRPr lang="en-US"/>
        </a:p>
      </dgm:t>
    </dgm:pt>
    <dgm:pt modelId="{F54C6DF0-D6B0-6D41-BD5D-F73A7A77CF49}">
      <dgm:prSet/>
      <dgm:spPr>
        <a:solidFill>
          <a:schemeClr val="bg1"/>
        </a:solidFill>
        <a:ln>
          <a:solidFill>
            <a:schemeClr val="accent1"/>
          </a:solidFill>
        </a:ln>
      </dgm:spPr>
      <dgm:t>
        <a:bodyPr/>
        <a:lstStyle/>
        <a:p>
          <a:r>
            <a:rPr lang="en-US" dirty="0" smtClean="0"/>
            <a:t>The sender encrypts a message with the recipient’s public key</a:t>
          </a:r>
        </a:p>
      </dgm:t>
    </dgm:pt>
    <dgm:pt modelId="{C67DCDEB-BC7C-954C-B134-ACB9B3FD0662}" type="parTrans" cxnId="{738511C9-39BC-6E44-AAFF-0A505263BDEA}">
      <dgm:prSet/>
      <dgm:spPr/>
      <dgm:t>
        <a:bodyPr/>
        <a:lstStyle/>
        <a:p>
          <a:endParaRPr lang="en-US"/>
        </a:p>
      </dgm:t>
    </dgm:pt>
    <dgm:pt modelId="{BFF3360E-506F-6B40-BFF5-6FBAAFA604EB}" type="sibTrans" cxnId="{738511C9-39BC-6E44-AAFF-0A505263BDEA}">
      <dgm:prSet/>
      <dgm:spPr/>
      <dgm:t>
        <a:bodyPr/>
        <a:lstStyle/>
        <a:p>
          <a:endParaRPr lang="en-US"/>
        </a:p>
      </dgm:t>
    </dgm:pt>
    <dgm:pt modelId="{5C8378C9-D1D6-454A-9D6E-B725389F1DD0}">
      <dgm:prSet/>
      <dgm:spPr/>
      <dgm:t>
        <a:bodyPr/>
        <a:lstStyle/>
        <a:p>
          <a:r>
            <a:rPr lang="en-US" smtClean="0"/>
            <a:t>Digital signature</a:t>
          </a:r>
          <a:endParaRPr lang="en-US" dirty="0" smtClean="0"/>
        </a:p>
      </dgm:t>
    </dgm:pt>
    <dgm:pt modelId="{1D05633B-8638-6D47-B769-E87F8A76A7C9}" type="parTrans" cxnId="{4DE7E578-59E2-5D45-B3CA-4AA662FB7570}">
      <dgm:prSet/>
      <dgm:spPr/>
      <dgm:t>
        <a:bodyPr/>
        <a:lstStyle/>
        <a:p>
          <a:endParaRPr lang="en-US"/>
        </a:p>
      </dgm:t>
    </dgm:pt>
    <dgm:pt modelId="{DD650543-0061-6D4F-869E-C31EE652228F}" type="sibTrans" cxnId="{4DE7E578-59E2-5D45-B3CA-4AA662FB7570}">
      <dgm:prSet/>
      <dgm:spPr/>
      <dgm:t>
        <a:bodyPr/>
        <a:lstStyle/>
        <a:p>
          <a:endParaRPr lang="en-US"/>
        </a:p>
      </dgm:t>
    </dgm:pt>
    <dgm:pt modelId="{95DD87C3-575A-0148-848E-2B3E97880E9F}">
      <dgm:prSet/>
      <dgm:spPr>
        <a:solidFill>
          <a:schemeClr val="bg1"/>
        </a:solidFill>
        <a:ln>
          <a:solidFill>
            <a:schemeClr val="accent1"/>
          </a:solidFill>
        </a:ln>
      </dgm:spPr>
      <dgm:t>
        <a:bodyPr/>
        <a:lstStyle/>
        <a:p>
          <a:r>
            <a:rPr lang="en-US" dirty="0" smtClean="0"/>
            <a:t>The sender “signs” a message with its private key</a:t>
          </a:r>
        </a:p>
      </dgm:t>
    </dgm:pt>
    <dgm:pt modelId="{ADDB084C-8835-ED4A-8403-AF9E0965384A}" type="parTrans" cxnId="{DF8577BF-5319-FF40-A9D5-DDFC7BDE76C6}">
      <dgm:prSet/>
      <dgm:spPr/>
      <dgm:t>
        <a:bodyPr/>
        <a:lstStyle/>
        <a:p>
          <a:endParaRPr lang="en-US"/>
        </a:p>
      </dgm:t>
    </dgm:pt>
    <dgm:pt modelId="{E2BCF29F-0F9F-7F45-9CD3-AB4D47126D02}" type="sibTrans" cxnId="{DF8577BF-5319-FF40-A9D5-DDFC7BDE76C6}">
      <dgm:prSet/>
      <dgm:spPr/>
      <dgm:t>
        <a:bodyPr/>
        <a:lstStyle/>
        <a:p>
          <a:endParaRPr lang="en-US"/>
        </a:p>
      </dgm:t>
    </dgm:pt>
    <dgm:pt modelId="{5A1E845A-4A1C-014E-8DC1-8573FD3B41FD}">
      <dgm:prSet/>
      <dgm:spPr/>
      <dgm:t>
        <a:bodyPr/>
        <a:lstStyle/>
        <a:p>
          <a:r>
            <a:rPr lang="en-US" smtClean="0"/>
            <a:t>Key exchange</a:t>
          </a:r>
          <a:endParaRPr lang="en-US" dirty="0" smtClean="0"/>
        </a:p>
      </dgm:t>
    </dgm:pt>
    <dgm:pt modelId="{AFDBD277-13D6-B449-8F50-739092B09A20}" type="parTrans" cxnId="{71E933F3-4883-F247-8408-F26B1A39D8E0}">
      <dgm:prSet/>
      <dgm:spPr/>
      <dgm:t>
        <a:bodyPr/>
        <a:lstStyle/>
        <a:p>
          <a:endParaRPr lang="en-US"/>
        </a:p>
      </dgm:t>
    </dgm:pt>
    <dgm:pt modelId="{71E4AE6D-6A6B-1E4C-A445-DA8BA711EF2C}" type="sibTrans" cxnId="{71E933F3-4883-F247-8408-F26B1A39D8E0}">
      <dgm:prSet/>
      <dgm:spPr/>
      <dgm:t>
        <a:bodyPr/>
        <a:lstStyle/>
        <a:p>
          <a:endParaRPr lang="en-US"/>
        </a:p>
      </dgm:t>
    </dgm:pt>
    <dgm:pt modelId="{8440E51A-B77A-3F43-ADFD-730E8E32A028}">
      <dgm:prSet/>
      <dgm:spPr>
        <a:solidFill>
          <a:schemeClr val="bg1"/>
        </a:solidFill>
        <a:ln>
          <a:solidFill>
            <a:schemeClr val="accent1"/>
          </a:solidFill>
        </a:ln>
      </dgm:spPr>
      <dgm:t>
        <a:bodyPr/>
        <a:lstStyle/>
        <a:p>
          <a:r>
            <a:rPr lang="en-US" dirty="0" smtClean="0"/>
            <a:t>Two sides cooperate to exchange a session key</a:t>
          </a:r>
        </a:p>
      </dgm:t>
    </dgm:pt>
    <dgm:pt modelId="{38E41253-652C-F142-90DA-01785D1C340C}" type="parTrans" cxnId="{79C73F7F-56D5-DC40-AE20-69B5F9F67CC5}">
      <dgm:prSet/>
      <dgm:spPr/>
      <dgm:t>
        <a:bodyPr/>
        <a:lstStyle/>
        <a:p>
          <a:endParaRPr lang="en-US"/>
        </a:p>
      </dgm:t>
    </dgm:pt>
    <dgm:pt modelId="{0B4189F2-2114-F846-AE88-BBF12401BA22}" type="sibTrans" cxnId="{79C73F7F-56D5-DC40-AE20-69B5F9F67CC5}">
      <dgm:prSet/>
      <dgm:spPr/>
      <dgm:t>
        <a:bodyPr/>
        <a:lstStyle/>
        <a:p>
          <a:endParaRPr lang="en-US"/>
        </a:p>
      </dgm:t>
    </dgm:pt>
    <dgm:pt modelId="{DA6ADBAE-B4BA-A64A-857D-D8DCB8BD72F5}" type="pres">
      <dgm:prSet presAssocID="{3FC92936-9E6F-3144-8748-370CC55ABC04}" presName="Name0" presStyleCnt="0">
        <dgm:presLayoutVars>
          <dgm:dir/>
          <dgm:animLvl val="lvl"/>
          <dgm:resizeHandles/>
        </dgm:presLayoutVars>
      </dgm:prSet>
      <dgm:spPr/>
      <dgm:t>
        <a:bodyPr/>
        <a:lstStyle/>
        <a:p>
          <a:endParaRPr lang="en-US"/>
        </a:p>
      </dgm:t>
    </dgm:pt>
    <dgm:pt modelId="{FD003792-C0B5-1246-9536-DB9375F3ED9D}" type="pres">
      <dgm:prSet presAssocID="{A4DCFDEF-8D1B-C344-A18A-5E84C581CEF8}" presName="linNode" presStyleCnt="0"/>
      <dgm:spPr/>
    </dgm:pt>
    <dgm:pt modelId="{79E6657A-C96A-E545-8AA1-AAD7D24672E8}" type="pres">
      <dgm:prSet presAssocID="{A4DCFDEF-8D1B-C344-A18A-5E84C581CEF8}" presName="parentShp" presStyleLbl="node1" presStyleIdx="0" presStyleCnt="3">
        <dgm:presLayoutVars>
          <dgm:bulletEnabled val="1"/>
        </dgm:presLayoutVars>
      </dgm:prSet>
      <dgm:spPr/>
      <dgm:t>
        <a:bodyPr/>
        <a:lstStyle/>
        <a:p>
          <a:endParaRPr lang="en-US"/>
        </a:p>
      </dgm:t>
    </dgm:pt>
    <dgm:pt modelId="{AB760EE2-5E8E-FC4F-94FC-0FEE47C58546}" type="pres">
      <dgm:prSet presAssocID="{A4DCFDEF-8D1B-C344-A18A-5E84C581CEF8}" presName="childShp" presStyleLbl="bgAccFollowNode1" presStyleIdx="0" presStyleCnt="3">
        <dgm:presLayoutVars>
          <dgm:bulletEnabled val="1"/>
        </dgm:presLayoutVars>
      </dgm:prSet>
      <dgm:spPr/>
      <dgm:t>
        <a:bodyPr/>
        <a:lstStyle/>
        <a:p>
          <a:endParaRPr lang="en-US"/>
        </a:p>
      </dgm:t>
    </dgm:pt>
    <dgm:pt modelId="{FB40348A-A3D7-014F-A486-8BA1F9ED21CE}" type="pres">
      <dgm:prSet presAssocID="{AE6622FA-C895-0442-B659-E260494D7302}" presName="spacing" presStyleCnt="0"/>
      <dgm:spPr/>
    </dgm:pt>
    <dgm:pt modelId="{EEE585E7-F5C8-1E46-9823-17369ED7B091}" type="pres">
      <dgm:prSet presAssocID="{5C8378C9-D1D6-454A-9D6E-B725389F1DD0}" presName="linNode" presStyleCnt="0"/>
      <dgm:spPr/>
    </dgm:pt>
    <dgm:pt modelId="{FD12272D-B2BE-0D41-962B-8A491606A488}" type="pres">
      <dgm:prSet presAssocID="{5C8378C9-D1D6-454A-9D6E-B725389F1DD0}" presName="parentShp" presStyleLbl="node1" presStyleIdx="1" presStyleCnt="3">
        <dgm:presLayoutVars>
          <dgm:bulletEnabled val="1"/>
        </dgm:presLayoutVars>
      </dgm:prSet>
      <dgm:spPr/>
      <dgm:t>
        <a:bodyPr/>
        <a:lstStyle/>
        <a:p>
          <a:endParaRPr lang="en-US"/>
        </a:p>
      </dgm:t>
    </dgm:pt>
    <dgm:pt modelId="{58AFB054-8C5C-A844-9669-860241DB1F41}" type="pres">
      <dgm:prSet presAssocID="{5C8378C9-D1D6-454A-9D6E-B725389F1DD0}" presName="childShp" presStyleLbl="bgAccFollowNode1" presStyleIdx="1" presStyleCnt="3">
        <dgm:presLayoutVars>
          <dgm:bulletEnabled val="1"/>
        </dgm:presLayoutVars>
      </dgm:prSet>
      <dgm:spPr/>
      <dgm:t>
        <a:bodyPr/>
        <a:lstStyle/>
        <a:p>
          <a:endParaRPr lang="en-US"/>
        </a:p>
      </dgm:t>
    </dgm:pt>
    <dgm:pt modelId="{20C3F827-92CB-0643-A29C-F1F2A6495886}" type="pres">
      <dgm:prSet presAssocID="{DD650543-0061-6D4F-869E-C31EE652228F}" presName="spacing" presStyleCnt="0"/>
      <dgm:spPr/>
    </dgm:pt>
    <dgm:pt modelId="{6FB66FB7-7E7F-794B-94B5-1051E8B5386A}" type="pres">
      <dgm:prSet presAssocID="{5A1E845A-4A1C-014E-8DC1-8573FD3B41FD}" presName="linNode" presStyleCnt="0"/>
      <dgm:spPr/>
    </dgm:pt>
    <dgm:pt modelId="{10795487-7DEC-8F47-B0B6-80E2CE6FB786}" type="pres">
      <dgm:prSet presAssocID="{5A1E845A-4A1C-014E-8DC1-8573FD3B41FD}" presName="parentShp" presStyleLbl="node1" presStyleIdx="2" presStyleCnt="3">
        <dgm:presLayoutVars>
          <dgm:bulletEnabled val="1"/>
        </dgm:presLayoutVars>
      </dgm:prSet>
      <dgm:spPr/>
      <dgm:t>
        <a:bodyPr/>
        <a:lstStyle/>
        <a:p>
          <a:endParaRPr lang="en-US"/>
        </a:p>
      </dgm:t>
    </dgm:pt>
    <dgm:pt modelId="{D1DFB89F-99DD-794B-B99A-C77D22EA1065}" type="pres">
      <dgm:prSet presAssocID="{5A1E845A-4A1C-014E-8DC1-8573FD3B41FD}" presName="childShp" presStyleLbl="bgAccFollowNode1" presStyleIdx="2" presStyleCnt="3">
        <dgm:presLayoutVars>
          <dgm:bulletEnabled val="1"/>
        </dgm:presLayoutVars>
      </dgm:prSet>
      <dgm:spPr/>
      <dgm:t>
        <a:bodyPr/>
        <a:lstStyle/>
        <a:p>
          <a:endParaRPr lang="en-US"/>
        </a:p>
      </dgm:t>
    </dgm:pt>
  </dgm:ptLst>
  <dgm:cxnLst>
    <dgm:cxn modelId="{79C73F7F-56D5-DC40-AE20-69B5F9F67CC5}" srcId="{5A1E845A-4A1C-014E-8DC1-8573FD3B41FD}" destId="{8440E51A-B77A-3F43-ADFD-730E8E32A028}" srcOrd="0" destOrd="0" parTransId="{38E41253-652C-F142-90DA-01785D1C340C}" sibTransId="{0B4189F2-2114-F846-AE88-BBF12401BA22}"/>
    <dgm:cxn modelId="{7DF58041-5072-4584-ACF9-876C46A85C69}" type="presOf" srcId="{8440E51A-B77A-3F43-ADFD-730E8E32A028}" destId="{D1DFB89F-99DD-794B-B99A-C77D22EA1065}" srcOrd="0" destOrd="0" presId="urn:microsoft.com/office/officeart/2005/8/layout/vList6"/>
    <dgm:cxn modelId="{8363B49E-2A71-4165-A1EC-FD245DCC16F5}" type="presOf" srcId="{5A1E845A-4A1C-014E-8DC1-8573FD3B41FD}" destId="{10795487-7DEC-8F47-B0B6-80E2CE6FB786}" srcOrd="0" destOrd="0" presId="urn:microsoft.com/office/officeart/2005/8/layout/vList6"/>
    <dgm:cxn modelId="{ADA94222-4E3A-4FA4-AEDC-1995DFD8B7B2}" type="presOf" srcId="{A4DCFDEF-8D1B-C344-A18A-5E84C581CEF8}" destId="{79E6657A-C96A-E545-8AA1-AAD7D24672E8}" srcOrd="0" destOrd="0" presId="urn:microsoft.com/office/officeart/2005/8/layout/vList6"/>
    <dgm:cxn modelId="{4DE7E578-59E2-5D45-B3CA-4AA662FB7570}" srcId="{3FC92936-9E6F-3144-8748-370CC55ABC04}" destId="{5C8378C9-D1D6-454A-9D6E-B725389F1DD0}" srcOrd="1" destOrd="0" parTransId="{1D05633B-8638-6D47-B769-E87F8A76A7C9}" sibTransId="{DD650543-0061-6D4F-869E-C31EE652228F}"/>
    <dgm:cxn modelId="{F9189EAB-3C61-4AB6-A2D8-9F14A5586196}" type="presOf" srcId="{3FC92936-9E6F-3144-8748-370CC55ABC04}" destId="{DA6ADBAE-B4BA-A64A-857D-D8DCB8BD72F5}" srcOrd="0" destOrd="0" presId="urn:microsoft.com/office/officeart/2005/8/layout/vList6"/>
    <dgm:cxn modelId="{F952550B-1FAF-467E-8CD2-615DD450FF42}" type="presOf" srcId="{F54C6DF0-D6B0-6D41-BD5D-F73A7A77CF49}" destId="{AB760EE2-5E8E-FC4F-94FC-0FEE47C58546}" srcOrd="0" destOrd="0" presId="urn:microsoft.com/office/officeart/2005/8/layout/vList6"/>
    <dgm:cxn modelId="{A95F1A94-4F56-4CD6-9EC8-62C9D4EFDC65}" type="presOf" srcId="{95DD87C3-575A-0148-848E-2B3E97880E9F}" destId="{58AFB054-8C5C-A844-9669-860241DB1F41}" srcOrd="0" destOrd="0" presId="urn:microsoft.com/office/officeart/2005/8/layout/vList6"/>
    <dgm:cxn modelId="{59871A25-B76A-194A-865C-EC3B5628F2E6}" srcId="{3FC92936-9E6F-3144-8748-370CC55ABC04}" destId="{A4DCFDEF-8D1B-C344-A18A-5E84C581CEF8}" srcOrd="0" destOrd="0" parTransId="{39FBC5DA-E7F4-8A47-8B64-AC3CF5FF5345}" sibTransId="{AE6622FA-C895-0442-B659-E260494D7302}"/>
    <dgm:cxn modelId="{FCF129B0-E6BC-4D0F-8F41-3D1105516034}" type="presOf" srcId="{5C8378C9-D1D6-454A-9D6E-B725389F1DD0}" destId="{FD12272D-B2BE-0D41-962B-8A491606A488}" srcOrd="0" destOrd="0" presId="urn:microsoft.com/office/officeart/2005/8/layout/vList6"/>
    <dgm:cxn modelId="{DF8577BF-5319-FF40-A9D5-DDFC7BDE76C6}" srcId="{5C8378C9-D1D6-454A-9D6E-B725389F1DD0}" destId="{95DD87C3-575A-0148-848E-2B3E97880E9F}" srcOrd="0" destOrd="0" parTransId="{ADDB084C-8835-ED4A-8403-AF9E0965384A}" sibTransId="{E2BCF29F-0F9F-7F45-9CD3-AB4D47126D02}"/>
    <dgm:cxn modelId="{738511C9-39BC-6E44-AAFF-0A505263BDEA}" srcId="{A4DCFDEF-8D1B-C344-A18A-5E84C581CEF8}" destId="{F54C6DF0-D6B0-6D41-BD5D-F73A7A77CF49}" srcOrd="0" destOrd="0" parTransId="{C67DCDEB-BC7C-954C-B134-ACB9B3FD0662}" sibTransId="{BFF3360E-506F-6B40-BFF5-6FBAAFA604EB}"/>
    <dgm:cxn modelId="{71E933F3-4883-F247-8408-F26B1A39D8E0}" srcId="{3FC92936-9E6F-3144-8748-370CC55ABC04}" destId="{5A1E845A-4A1C-014E-8DC1-8573FD3B41FD}" srcOrd="2" destOrd="0" parTransId="{AFDBD277-13D6-B449-8F50-739092B09A20}" sibTransId="{71E4AE6D-6A6B-1E4C-A445-DA8BA711EF2C}"/>
    <dgm:cxn modelId="{9EDD08C8-F95E-4995-A320-B0AE0C371A5D}" type="presParOf" srcId="{DA6ADBAE-B4BA-A64A-857D-D8DCB8BD72F5}" destId="{FD003792-C0B5-1246-9536-DB9375F3ED9D}" srcOrd="0" destOrd="0" presId="urn:microsoft.com/office/officeart/2005/8/layout/vList6"/>
    <dgm:cxn modelId="{394EDCD7-4F42-40EB-B53A-C353312AFB6B}" type="presParOf" srcId="{FD003792-C0B5-1246-9536-DB9375F3ED9D}" destId="{79E6657A-C96A-E545-8AA1-AAD7D24672E8}" srcOrd="0" destOrd="0" presId="urn:microsoft.com/office/officeart/2005/8/layout/vList6"/>
    <dgm:cxn modelId="{1E6AA8FC-6ED6-4980-9ED5-9C653AF7C2A7}" type="presParOf" srcId="{FD003792-C0B5-1246-9536-DB9375F3ED9D}" destId="{AB760EE2-5E8E-FC4F-94FC-0FEE47C58546}" srcOrd="1" destOrd="0" presId="urn:microsoft.com/office/officeart/2005/8/layout/vList6"/>
    <dgm:cxn modelId="{B478EA97-CBD1-4AD3-9FE5-7A098E0A2D89}" type="presParOf" srcId="{DA6ADBAE-B4BA-A64A-857D-D8DCB8BD72F5}" destId="{FB40348A-A3D7-014F-A486-8BA1F9ED21CE}" srcOrd="1" destOrd="0" presId="urn:microsoft.com/office/officeart/2005/8/layout/vList6"/>
    <dgm:cxn modelId="{E922C634-F980-49AB-B0F3-55C08F47F43B}" type="presParOf" srcId="{DA6ADBAE-B4BA-A64A-857D-D8DCB8BD72F5}" destId="{EEE585E7-F5C8-1E46-9823-17369ED7B091}" srcOrd="2" destOrd="0" presId="urn:microsoft.com/office/officeart/2005/8/layout/vList6"/>
    <dgm:cxn modelId="{00EF1098-D264-40E1-9829-455E4387864D}" type="presParOf" srcId="{EEE585E7-F5C8-1E46-9823-17369ED7B091}" destId="{FD12272D-B2BE-0D41-962B-8A491606A488}" srcOrd="0" destOrd="0" presId="urn:microsoft.com/office/officeart/2005/8/layout/vList6"/>
    <dgm:cxn modelId="{F6D5B9FC-6219-4B1A-B55D-052EE2F93ADE}" type="presParOf" srcId="{EEE585E7-F5C8-1E46-9823-17369ED7B091}" destId="{58AFB054-8C5C-A844-9669-860241DB1F41}" srcOrd="1" destOrd="0" presId="urn:microsoft.com/office/officeart/2005/8/layout/vList6"/>
    <dgm:cxn modelId="{A7380B50-BEE7-45F2-9878-DBE17F52C128}" type="presParOf" srcId="{DA6ADBAE-B4BA-A64A-857D-D8DCB8BD72F5}" destId="{20C3F827-92CB-0643-A29C-F1F2A6495886}" srcOrd="3" destOrd="0" presId="urn:microsoft.com/office/officeart/2005/8/layout/vList6"/>
    <dgm:cxn modelId="{C5EBAEB3-8CB1-485F-BF65-B60A3AF3088F}" type="presParOf" srcId="{DA6ADBAE-B4BA-A64A-857D-D8DCB8BD72F5}" destId="{6FB66FB7-7E7F-794B-94B5-1051E8B5386A}" srcOrd="4" destOrd="0" presId="urn:microsoft.com/office/officeart/2005/8/layout/vList6"/>
    <dgm:cxn modelId="{778BE1FB-EBA1-47BC-B79B-DF19A1866180}" type="presParOf" srcId="{6FB66FB7-7E7F-794B-94B5-1051E8B5386A}" destId="{10795487-7DEC-8F47-B0B6-80E2CE6FB786}" srcOrd="0" destOrd="0" presId="urn:microsoft.com/office/officeart/2005/8/layout/vList6"/>
    <dgm:cxn modelId="{DE265992-01E5-464B-A580-2B90BF10D5D0}" type="presParOf" srcId="{6FB66FB7-7E7F-794B-94B5-1051E8B5386A}" destId="{D1DFB89F-99DD-794B-B99A-C77D22EA1065}" srcOrd="1" destOrd="0" presId="urn:microsoft.com/office/officeart/2005/8/layout/vList6"/>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60EE2-5E8E-FC4F-94FC-0FEE47C58546}">
      <dsp:nvSpPr>
        <dsp:cNvPr id="0" name=""/>
        <dsp:cNvSpPr/>
      </dsp:nvSpPr>
      <dsp:spPr>
        <a:xfrm>
          <a:off x="2438400" y="0"/>
          <a:ext cx="3657600" cy="809625"/>
        </a:xfrm>
        <a:prstGeom prst="rightArrow">
          <a:avLst>
            <a:gd name="adj1" fmla="val 75000"/>
            <a:gd name="adj2" fmla="val 50000"/>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The sender encrypts a message with the recipient’s public key</a:t>
          </a:r>
        </a:p>
      </dsp:txBody>
      <dsp:txXfrm>
        <a:off x="2438400" y="101203"/>
        <a:ext cx="3353991" cy="607219"/>
      </dsp:txXfrm>
    </dsp:sp>
    <dsp:sp modelId="{79E6657A-C96A-E545-8AA1-AAD7D24672E8}">
      <dsp:nvSpPr>
        <dsp:cNvPr id="0" name=""/>
        <dsp:cNvSpPr/>
      </dsp:nvSpPr>
      <dsp:spPr>
        <a:xfrm>
          <a:off x="0" y="0"/>
          <a:ext cx="2438400" cy="809625"/>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US" sz="1700" kern="1200" dirty="0" smtClean="0"/>
            <a:t>Encryption/decryption</a:t>
          </a:r>
          <a:endParaRPr lang="en-US" sz="1700" kern="1200" dirty="0"/>
        </a:p>
      </dsp:txBody>
      <dsp:txXfrm>
        <a:off x="39523" y="39523"/>
        <a:ext cx="2359354" cy="730579"/>
      </dsp:txXfrm>
    </dsp:sp>
    <dsp:sp modelId="{58AFB054-8C5C-A844-9669-860241DB1F41}">
      <dsp:nvSpPr>
        <dsp:cNvPr id="0" name=""/>
        <dsp:cNvSpPr/>
      </dsp:nvSpPr>
      <dsp:spPr>
        <a:xfrm>
          <a:off x="2438400" y="890587"/>
          <a:ext cx="3657600" cy="809625"/>
        </a:xfrm>
        <a:prstGeom prst="rightArrow">
          <a:avLst>
            <a:gd name="adj1" fmla="val 75000"/>
            <a:gd name="adj2" fmla="val 50000"/>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The sender “signs” a message with its private key</a:t>
          </a:r>
        </a:p>
      </dsp:txBody>
      <dsp:txXfrm>
        <a:off x="2438400" y="991790"/>
        <a:ext cx="3353991" cy="607219"/>
      </dsp:txXfrm>
    </dsp:sp>
    <dsp:sp modelId="{FD12272D-B2BE-0D41-962B-8A491606A488}">
      <dsp:nvSpPr>
        <dsp:cNvPr id="0" name=""/>
        <dsp:cNvSpPr/>
      </dsp:nvSpPr>
      <dsp:spPr>
        <a:xfrm>
          <a:off x="0" y="890587"/>
          <a:ext cx="2438400" cy="809625"/>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US" sz="1700" kern="1200" smtClean="0"/>
            <a:t>Digital signature</a:t>
          </a:r>
          <a:endParaRPr lang="en-US" sz="1700" kern="1200" dirty="0" smtClean="0"/>
        </a:p>
      </dsp:txBody>
      <dsp:txXfrm>
        <a:off x="39523" y="930110"/>
        <a:ext cx="2359354" cy="730579"/>
      </dsp:txXfrm>
    </dsp:sp>
    <dsp:sp modelId="{D1DFB89F-99DD-794B-B99A-C77D22EA1065}">
      <dsp:nvSpPr>
        <dsp:cNvPr id="0" name=""/>
        <dsp:cNvSpPr/>
      </dsp:nvSpPr>
      <dsp:spPr>
        <a:xfrm>
          <a:off x="2438400" y="1781175"/>
          <a:ext cx="3657600" cy="809625"/>
        </a:xfrm>
        <a:prstGeom prst="rightArrow">
          <a:avLst>
            <a:gd name="adj1" fmla="val 75000"/>
            <a:gd name="adj2" fmla="val 50000"/>
          </a:avLst>
        </a:prstGeom>
        <a:solidFill>
          <a:schemeClr val="bg1"/>
        </a:solidFill>
        <a:ln w="38100" cap="flat" cmpd="sng" algn="ctr">
          <a:solidFill>
            <a:schemeClr val="accent1"/>
          </a:solidFill>
          <a:prstDash val="solid"/>
          <a:miter/>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Two sides cooperate to exchange a session key</a:t>
          </a:r>
        </a:p>
      </dsp:txBody>
      <dsp:txXfrm>
        <a:off x="2438400" y="1882378"/>
        <a:ext cx="3353991" cy="607219"/>
      </dsp:txXfrm>
    </dsp:sp>
    <dsp:sp modelId="{10795487-7DEC-8F47-B0B6-80E2CE6FB786}">
      <dsp:nvSpPr>
        <dsp:cNvPr id="0" name=""/>
        <dsp:cNvSpPr/>
      </dsp:nvSpPr>
      <dsp:spPr>
        <a:xfrm>
          <a:off x="0" y="1781175"/>
          <a:ext cx="2438400" cy="809625"/>
        </a:xfrm>
        <a:prstGeom prst="roundRect">
          <a:avLst/>
        </a:prstGeom>
        <a:blipFill rotWithShape="0">
          <a:blip xmlns:r="http://schemas.openxmlformats.org/officeDocument/2006/relationships" r:embed="rId1">
            <a:duotone>
              <a:schemeClr val="accent1">
                <a:hueOff val="0"/>
                <a:satOff val="0"/>
                <a:lumOff val="0"/>
                <a:alphaOff val="0"/>
                <a:shade val="70000"/>
                <a:satMod val="120000"/>
              </a:schemeClr>
              <a:schemeClr val="accent1">
                <a:hueOff val="0"/>
                <a:satOff val="0"/>
                <a:lumOff val="0"/>
                <a:alphaOff val="0"/>
                <a:tint val="70000"/>
                <a:satMod val="135000"/>
              </a:schemeClr>
            </a:duotone>
          </a:blip>
          <a:tile tx="0" ty="0" sx="40000" sy="40000" flip="none" algn="tl"/>
        </a:blipFill>
        <a:ln>
          <a:noFill/>
        </a:ln>
        <a:effectLst>
          <a:outerShdw blurRad="38100" dist="25400" dir="5400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US" sz="1700" kern="1200" smtClean="0"/>
            <a:t>Key exchange</a:t>
          </a:r>
          <a:endParaRPr lang="en-US" sz="1700" kern="1200" dirty="0" smtClean="0"/>
        </a:p>
      </dsp:txBody>
      <dsp:txXfrm>
        <a:off x="39523" y="1820698"/>
        <a:ext cx="2359354" cy="730579"/>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DBF500C-6DFE-1744-90AE-2459E34535D1}"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a:p>
        </p:txBody>
      </p:sp>
      <p:sp>
        <p:nvSpPr>
          <p:cNvPr id="16388"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057EF538-FAB5-E04E-9D94-DFF0DAB23243}" type="slidenum">
              <a:rPr lang="en-AU"/>
              <a:pPr>
                <a:defRPr/>
              </a:pPr>
              <a:t>‹#›</a:t>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31"/>
          <p:cNvSpPr>
            <a:spLocks noGrp="1" noChangeArrowheads="1"/>
          </p:cNvSpPr>
          <p:nvPr>
            <p:ph type="sldNum" sz="quarter" idx="5"/>
          </p:nvPr>
        </p:nvSpPr>
        <p:spPr>
          <a:noFill/>
        </p:spPr>
        <p:txBody>
          <a:bodyPr/>
          <a:lstStyle/>
          <a:p>
            <a:fld id="{2D9A8BC4-EF82-2646-A9AD-F24C037D0D8D}" type="slidenum">
              <a:rPr lang="en-AU">
                <a:latin typeface="Arial" pitchFamily="-1" charset="0"/>
              </a:rPr>
              <a:pPr/>
              <a:t>1</a:t>
            </a:fld>
            <a:endParaRPr lang="en-AU">
              <a:latin typeface="Arial" pitchFamily="-1"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r>
              <a:rPr lang="en-US" dirty="0" smtClean="0">
                <a:latin typeface="Times New Roman" pitchFamily="-1" charset="0"/>
                <a:ea typeface="ＭＳ Ｐゴシック" pitchFamily="-1" charset="-128"/>
                <a:cs typeface="ＭＳ Ｐゴシック" pitchFamily="-1" charset="-128"/>
              </a:rPr>
              <a:t>Lecture slides prepared for “Cryptography and Network Security”, 6/e, by William Stallings.  Chapter 1, “Overview”.</a:t>
            </a:r>
            <a:endParaRPr lang="en-AU" dirty="0" smtClean="0">
              <a:latin typeface="Times New Roman" pitchFamily="-1" charset="0"/>
              <a:ea typeface="ＭＳ Ｐゴシック" pitchFamily="-1" charset="-128"/>
              <a:cs typeface="ＭＳ Ｐゴシック" pitchFamily="-1" charset="-128"/>
            </a:endParaRPr>
          </a:p>
          <a:p>
            <a:pPr eaLnBrk="1" hangingPunct="1"/>
            <a:endParaRPr lang="en-US" dirty="0" smtClean="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92" name="Google Shape;392;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Some algorithms are suitable for all three applications, whereas others can be</a:t>
            </a:r>
          </a:p>
          <a:p>
            <a:r>
              <a:rPr lang="en-US" sz="1200" kern="1200" baseline="0" dirty="0" smtClean="0">
                <a:solidFill>
                  <a:schemeClr val="tx1"/>
                </a:solidFill>
                <a:latin typeface="Arial" charset="0"/>
                <a:ea typeface="ＭＳ Ｐゴシック" pitchFamily="-107" charset="-128"/>
                <a:cs typeface="ＭＳ Ｐゴシック" pitchFamily="-107" charset="-128"/>
              </a:rPr>
              <a:t>used only for one or two of these applications. Table 9.3 indicates the applications</a:t>
            </a:r>
          </a:p>
          <a:p>
            <a:r>
              <a:rPr lang="en-US" sz="1200" kern="1200" baseline="0" dirty="0" smtClean="0">
                <a:solidFill>
                  <a:schemeClr val="tx1"/>
                </a:solidFill>
                <a:latin typeface="Arial" charset="0"/>
                <a:ea typeface="ＭＳ Ｐゴシック" pitchFamily="-107" charset="-128"/>
                <a:cs typeface="ＭＳ Ｐゴシック" pitchFamily="-107" charset="-128"/>
              </a:rPr>
              <a:t>supported by the algorithms discussed in this book.</a:t>
            </a:r>
            <a:endParaRPr lang="en-US" dirty="0"/>
          </a:p>
        </p:txBody>
      </p:sp>
      <p:sp>
        <p:nvSpPr>
          <p:cNvPr id="393" name="Google Shape;393;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963014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4" name="Google Shape;41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endParaRPr sz="839" dirty="0"/>
          </a:p>
        </p:txBody>
      </p:sp>
      <p:sp>
        <p:nvSpPr>
          <p:cNvPr id="415" name="Google Shape;41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790741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4" name="Google Shape;41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endParaRPr sz="839" dirty="0"/>
          </a:p>
        </p:txBody>
      </p:sp>
      <p:sp>
        <p:nvSpPr>
          <p:cNvPr id="415" name="Google Shape;41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369070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4" name="Google Shape;41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80000"/>
              </a:lnSpc>
              <a:spcBef>
                <a:spcPts val="0"/>
              </a:spcBef>
              <a:spcAft>
                <a:spcPts val="0"/>
              </a:spcAft>
              <a:buNone/>
            </a:pPr>
            <a:r>
              <a:rPr lang="en-US" sz="839">
                <a:solidFill>
                  <a:schemeClr val="dk1"/>
                </a:solidFill>
                <a:latin typeface="Arial"/>
                <a:ea typeface="Arial"/>
                <a:cs typeface="Arial"/>
                <a:sym typeface="Arial"/>
              </a:rPr>
              <a:t> The </a:t>
            </a:r>
            <a:r>
              <a:rPr lang="en-US" sz="839" b="0">
                <a:solidFill>
                  <a:schemeClr val="dk1"/>
                </a:solidFill>
                <a:latin typeface="Arial"/>
                <a:ea typeface="Arial"/>
                <a:cs typeface="Arial"/>
                <a:sym typeface="Arial"/>
              </a:rPr>
              <a:t>security of RSA depends on it being used in such a</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way as to counter potential attacks. Four possible attack approaches are as follows:</a:t>
            </a:r>
            <a:endParaRPr/>
          </a:p>
          <a:p>
            <a:pPr marL="0" lvl="0" indent="0" algn="l" rtl="0">
              <a:lnSpc>
                <a:spcPct val="80000"/>
              </a:lnSpc>
              <a:spcBef>
                <a:spcPts val="252"/>
              </a:spcBef>
              <a:spcAft>
                <a:spcPts val="0"/>
              </a:spcAft>
              <a:buNone/>
            </a:pPr>
            <a:endParaRPr sz="839" b="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 Mathematical attacks:  There are several approaches, all equivalent in effort to</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factoring the product of two primes. The defense against mathematical attacks</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is to use a large key size. Thus, the larger the number of bits in d , the better.</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However, because the calculations involved, both in key generation and in encryption/</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decryption, are complex, the larger the size of the key, the slower the</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system will run. SP 800-131A (Transitions: Recommendation for Transitioning</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the Use of Cryptographic Algorithms and Key Lengths , November 2015) recommends</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the use of a 2048-bit key size. A recent report from the European</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Union Agency for Network and Information Security (Algorithms, key size</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and parameters report—2014 , November 2014) recommends a 3072-bit key</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length. Either of these lengths should provide adequate security for a considerable</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time into the future.</a:t>
            </a:r>
            <a:endParaRPr/>
          </a:p>
          <a:p>
            <a:pPr marL="0" lvl="0" indent="0" algn="l" rtl="0">
              <a:lnSpc>
                <a:spcPct val="80000"/>
              </a:lnSpc>
              <a:spcBef>
                <a:spcPts val="252"/>
              </a:spcBef>
              <a:spcAft>
                <a:spcPts val="0"/>
              </a:spcAft>
              <a:buNone/>
            </a:pPr>
            <a:endParaRPr sz="839" b="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 Timing attacks:  These depend on the running time of the decryption algorithm.</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Various approaches to mask the time required so as to thwart attempts</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to deduce key size have been suggested, such as introducing a random delay.</a:t>
            </a:r>
            <a:endParaRPr/>
          </a:p>
          <a:p>
            <a:pPr marL="0" lvl="0" indent="0" algn="l" rtl="0">
              <a:lnSpc>
                <a:spcPct val="80000"/>
              </a:lnSpc>
              <a:spcBef>
                <a:spcPts val="252"/>
              </a:spcBef>
              <a:spcAft>
                <a:spcPts val="0"/>
              </a:spcAft>
              <a:buNone/>
            </a:pPr>
            <a:endParaRPr sz="839" b="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 Chosen ciphertext attacks:  This type of attack exploits properties of the RSA</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algorithm by selecting blocks of data that, when processed using the target’s</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private key, yield information needed for cryptanalysis. These attacks can be</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thwarted by suitable padding of the plaintext.</a:t>
            </a:r>
            <a:endParaRPr/>
          </a:p>
          <a:p>
            <a:pPr marL="0" lvl="0" indent="0" algn="l" rtl="0">
              <a:lnSpc>
                <a:spcPct val="80000"/>
              </a:lnSpc>
              <a:spcBef>
                <a:spcPts val="252"/>
              </a:spcBef>
              <a:spcAft>
                <a:spcPts val="0"/>
              </a:spcAft>
              <a:buNone/>
            </a:pPr>
            <a:endParaRPr sz="839">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To counter sophisticated chosen ciphertext attacks, RSA Security Inc., a</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leading RSA vendor and former holder of the RSA patent, recommends modifying</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the plaintext using a procedure known as optimal asymmetric encryption padding</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(OAEP). A full discussion of the threats and OAEP are beyond our scope;</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see [POIN02] for an introduction and [BELL94a] for a thorough analysis. Here, we</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simply summarize the OAEP procedure.</a:t>
            </a:r>
            <a:endParaRPr sz="839"/>
          </a:p>
        </p:txBody>
      </p:sp>
      <p:sp>
        <p:nvSpPr>
          <p:cNvPr id="415" name="Google Shape;41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794243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75244BD-3E9A-904D-BC9E-2115FC5D8906}" type="slidenum">
              <a:rPr lang="en-AU">
                <a:latin typeface="Arial" pitchFamily="-84" charset="0"/>
              </a:rPr>
              <a:pPr/>
              <a:t>14</a:t>
            </a:fld>
            <a:endParaRPr lang="en-AU" dirty="0">
              <a:latin typeface="Arial" pitchFamily="-8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r>
              <a:rPr lang="en-US" dirty="0" smtClean="0">
                <a:latin typeface="Arial" pitchFamily="-84" charset="0"/>
                <a:ea typeface="ＭＳ Ｐゴシック" pitchFamily="-84" charset="-128"/>
                <a:cs typeface="ＭＳ Ｐゴシック" pitchFamily="-84" charset="-128"/>
              </a:rPr>
              <a:t>The cryptosystem illustrated in Figures 9.2 through 9.4 depends on a cryptographic algorithm based on two related keys. Diffie and Hellman postulated this system without demonstrating that such algorithms exist. However, they did lay out the conditions that such algorithms must fulfill:   </a:t>
            </a:r>
          </a:p>
          <a:p>
            <a:pPr eaLnBrk="1" hangingPunct="1">
              <a:buFontTx/>
              <a:buAutoNum type="arabicPeriod"/>
            </a:pPr>
            <a:r>
              <a:rPr lang="en-US" dirty="0" smtClean="0">
                <a:latin typeface="Arial" pitchFamily="-84" charset="0"/>
                <a:ea typeface="ＭＳ Ｐゴシック" pitchFamily="-84" charset="-128"/>
                <a:cs typeface="ＭＳ Ｐゴシック" pitchFamily="-84" charset="-128"/>
              </a:rPr>
              <a:t>It is computationally easy for a party B to generate a pair (public key </a:t>
            </a:r>
            <a:r>
              <a:rPr lang="en-US" i="1" dirty="0" smtClean="0">
                <a:latin typeface="Arial" pitchFamily="-84" charset="0"/>
                <a:ea typeface="ＭＳ Ｐゴシック" pitchFamily="-84" charset="-128"/>
                <a:cs typeface="ＭＳ Ｐゴシック" pitchFamily="-84" charset="-128"/>
              </a:rPr>
              <a:t>PU</a:t>
            </a:r>
            <a:r>
              <a:rPr lang="en-US" i="1" baseline="-25000" dirty="0" smtClean="0">
                <a:latin typeface="Arial" pitchFamily="-84" charset="0"/>
                <a:ea typeface="ＭＳ Ｐゴシック" pitchFamily="-84" charset="-128"/>
                <a:cs typeface="ＭＳ Ｐゴシック" pitchFamily="-84" charset="-128"/>
              </a:rPr>
              <a:t>b</a:t>
            </a:r>
            <a:r>
              <a:rPr lang="en-US" i="1" dirty="0" smtClean="0">
                <a:latin typeface="Arial" pitchFamily="-84" charset="0"/>
                <a:ea typeface="ＭＳ Ｐゴシック" pitchFamily="-84" charset="-128"/>
                <a:cs typeface="ＭＳ Ｐゴシック" pitchFamily="-84" charset="-128"/>
              </a:rPr>
              <a:t>, </a:t>
            </a:r>
            <a:r>
              <a:rPr lang="en-US" dirty="0" smtClean="0">
                <a:latin typeface="Arial" pitchFamily="-84" charset="0"/>
                <a:ea typeface="ＭＳ Ｐゴシック" pitchFamily="-84" charset="-128"/>
                <a:cs typeface="ＭＳ Ｐゴシック" pitchFamily="-84" charset="-128"/>
              </a:rPr>
              <a:t>private key PR</a:t>
            </a:r>
            <a:r>
              <a:rPr lang="en-US" sz="1200" i="1" kern="1200" baseline="-25000" dirty="0" smtClean="0">
                <a:solidFill>
                  <a:schemeClr val="tx1"/>
                </a:solidFill>
                <a:latin typeface="Arial" pitchFamily="-84" charset="0"/>
                <a:ea typeface="ＭＳ Ｐゴシック" pitchFamily="-84" charset="-128"/>
                <a:cs typeface="ＭＳ Ｐゴシック" pitchFamily="-84" charset="-128"/>
              </a:rPr>
              <a:t>b</a:t>
            </a:r>
            <a:r>
              <a:rPr lang="en-US" i="1" dirty="0" smtClean="0">
                <a:latin typeface="Arial" pitchFamily="-84" charset="0"/>
                <a:ea typeface="ＭＳ Ｐゴシック" pitchFamily="-84" charset="-128"/>
                <a:cs typeface="ＭＳ Ｐゴシック" pitchFamily="-84" charset="-128"/>
              </a:rPr>
              <a:t>). </a:t>
            </a:r>
            <a:endParaRPr lang="en-US" dirty="0" smtClean="0">
              <a:latin typeface="Times-Roman" charset="0"/>
              <a:ea typeface="ＭＳ Ｐゴシック" pitchFamily="-84" charset="-128"/>
              <a:cs typeface="ＭＳ Ｐゴシック" pitchFamily="-84" charset="-128"/>
            </a:endParaRPr>
          </a:p>
          <a:p>
            <a:pPr eaLnBrk="1" hangingPunct="1">
              <a:buFontTx/>
              <a:buAutoNum type="arabicPeriod"/>
            </a:pPr>
            <a:r>
              <a:rPr lang="en-US" dirty="0" smtClean="0">
                <a:latin typeface="Arial" pitchFamily="-84" charset="0"/>
                <a:ea typeface="ＭＳ Ｐゴシック" pitchFamily="-84" charset="-128"/>
                <a:cs typeface="ＭＳ Ｐゴシック" pitchFamily="-84" charset="-128"/>
              </a:rPr>
              <a:t>It is computationally easy for a sender A, knowing the public key and the message to be encrypted, </a:t>
            </a:r>
            <a:r>
              <a:rPr lang="en-US" i="1" dirty="0" smtClean="0">
                <a:latin typeface="Arial" pitchFamily="-84" charset="0"/>
                <a:ea typeface="ＭＳ Ｐゴシック" pitchFamily="-84" charset="-128"/>
                <a:cs typeface="ＭＳ Ｐゴシック" pitchFamily="-84" charset="-128"/>
              </a:rPr>
              <a:t>M</a:t>
            </a:r>
            <a:r>
              <a:rPr lang="en-US" dirty="0" smtClean="0">
                <a:latin typeface="Arial" pitchFamily="-84" charset="0"/>
                <a:ea typeface="ＭＳ Ｐゴシック" pitchFamily="-84" charset="-128"/>
                <a:cs typeface="ＭＳ Ｐゴシック" pitchFamily="-84" charset="-128"/>
              </a:rPr>
              <a:t>, to generate the corresponding ciphertext:      </a:t>
            </a:r>
          </a:p>
          <a:p>
            <a:pPr eaLnBrk="1" hangingPunct="1">
              <a:buFontTx/>
              <a:buNone/>
            </a:pPr>
            <a:r>
              <a:rPr lang="en-US" dirty="0" smtClean="0">
                <a:latin typeface="Arial" pitchFamily="-84" charset="0"/>
                <a:ea typeface="ＭＳ Ｐゴシック" pitchFamily="-84" charset="-128"/>
                <a:cs typeface="ＭＳ Ｐゴシック" pitchFamily="-84" charset="-128"/>
              </a:rPr>
              <a:t>	C = E(PU</a:t>
            </a:r>
            <a:r>
              <a:rPr lang="en-US" baseline="-25000" dirty="0"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M)  </a:t>
            </a:r>
          </a:p>
          <a:p>
            <a:pPr eaLnBrk="1" hangingPunct="1">
              <a:buFontTx/>
              <a:buNone/>
            </a:pPr>
            <a:r>
              <a:rPr lang="en-US" dirty="0" smtClean="0">
                <a:latin typeface="Arial" pitchFamily="-84" charset="0"/>
                <a:ea typeface="ＭＳ Ｐゴシック" pitchFamily="-84" charset="-128"/>
                <a:cs typeface="ＭＳ Ｐゴシック" pitchFamily="-84" charset="-128"/>
              </a:rPr>
              <a:t>3. It is computationally easy for the receiver B to decrypt the resulting ciphertext using the private key to recover the original message:          M = D(PR</a:t>
            </a:r>
            <a:r>
              <a:rPr lang="en-US" baseline="-25000" dirty="0" smtClean="0">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C) = D[PR</a:t>
            </a:r>
            <a:r>
              <a:rPr lang="en-US" sz="1200" kern="1200" baseline="-25000" dirty="0" smtClean="0">
                <a:solidFill>
                  <a:schemeClr val="tx1"/>
                </a:solidFill>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E(PU</a:t>
            </a:r>
            <a:r>
              <a:rPr lang="en-US" sz="1200" kern="1200" baseline="-25000" dirty="0" smtClean="0">
                <a:solidFill>
                  <a:schemeClr val="tx1"/>
                </a:solidFill>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M)</a:t>
            </a:r>
          </a:p>
          <a:p>
            <a:pPr eaLnBrk="1" hangingPunct="1">
              <a:buFontTx/>
              <a:buNone/>
            </a:pPr>
            <a:r>
              <a:rPr lang="en-US" dirty="0" smtClean="0">
                <a:latin typeface="Arial" pitchFamily="-84" charset="0"/>
                <a:ea typeface="ＭＳ Ｐゴシック" pitchFamily="-84" charset="-128"/>
                <a:cs typeface="ＭＳ Ｐゴシック" pitchFamily="-84" charset="-128"/>
              </a:rPr>
              <a:t>4. It is computationally infeasible for an adversary, knowing the public key, PU</a:t>
            </a:r>
            <a:r>
              <a:rPr lang="en-US" sz="1200" kern="1200" baseline="-25000" dirty="0" smtClean="0">
                <a:solidFill>
                  <a:schemeClr val="tx1"/>
                </a:solidFill>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to determine the private key, PR</a:t>
            </a:r>
            <a:r>
              <a:rPr lang="en-US" sz="1200" kern="1200" baseline="-25000" dirty="0" smtClean="0">
                <a:solidFill>
                  <a:schemeClr val="tx1"/>
                </a:solidFill>
                <a:latin typeface="Arial" pitchFamily="-84" charset="0"/>
                <a:ea typeface="ＭＳ Ｐゴシック" pitchFamily="-84" charset="-128"/>
                <a:cs typeface="ＭＳ Ｐゴシック" pitchFamily="-84" charset="-128"/>
              </a:rPr>
              <a:t>b</a:t>
            </a:r>
          </a:p>
          <a:p>
            <a:pPr eaLnBrk="1" hangingPunct="1">
              <a:buFontTx/>
              <a:buNone/>
            </a:pPr>
            <a:r>
              <a:rPr lang="en-US" dirty="0" smtClean="0">
                <a:latin typeface="Arial" pitchFamily="-84" charset="0"/>
                <a:ea typeface="ＭＳ Ｐゴシック" pitchFamily="-84" charset="-128"/>
                <a:cs typeface="ＭＳ Ｐゴシック" pitchFamily="-84" charset="-128"/>
              </a:rPr>
              <a:t>5. It is computationally infeasible for an adversary, knowing the public key, PU</a:t>
            </a:r>
            <a:r>
              <a:rPr lang="en-US" sz="1200" kern="1200" baseline="-25000" dirty="0" smtClean="0">
                <a:solidFill>
                  <a:schemeClr val="tx1"/>
                </a:solidFill>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and a ciphertext, C, to recover the original message, M.</a:t>
            </a:r>
          </a:p>
          <a:p>
            <a:pPr eaLnBrk="1" hangingPunct="1">
              <a:buFontTx/>
              <a:buNone/>
            </a:pPr>
            <a:r>
              <a:rPr lang="en-US" dirty="0" smtClean="0">
                <a:latin typeface="Arial" pitchFamily="-84" charset="0"/>
                <a:ea typeface="ＭＳ Ｐゴシック" pitchFamily="-84" charset="-128"/>
                <a:cs typeface="ＭＳ Ｐゴシック" pitchFamily="-84" charset="-128"/>
              </a:rPr>
              <a:t>6. (optional) The two keys can be applied in either order:  </a:t>
            </a:r>
          </a:p>
          <a:p>
            <a:pPr eaLnBrk="1" hangingPunct="1"/>
            <a:r>
              <a:rPr lang="en-US" dirty="0" smtClean="0">
                <a:latin typeface="Arial" pitchFamily="-84" charset="0"/>
                <a:ea typeface="ＭＳ Ｐゴシック" pitchFamily="-84" charset="-128"/>
                <a:cs typeface="ＭＳ Ｐゴシック" pitchFamily="-84" charset="-128"/>
              </a:rPr>
              <a:t>	M = D[PU</a:t>
            </a:r>
            <a:r>
              <a:rPr lang="en-US" sz="1200" kern="1200" baseline="-25000" dirty="0" smtClean="0">
                <a:solidFill>
                  <a:schemeClr val="tx1"/>
                </a:solidFill>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 E(PR</a:t>
            </a:r>
            <a:r>
              <a:rPr lang="en-US" sz="1200" kern="1200" baseline="-25000" dirty="0" smtClean="0">
                <a:solidFill>
                  <a:schemeClr val="tx1"/>
                </a:solidFill>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M)] = D[PR</a:t>
            </a:r>
            <a:r>
              <a:rPr lang="en-US" sz="1200" kern="1200" baseline="-25000" dirty="0" smtClean="0">
                <a:solidFill>
                  <a:schemeClr val="tx1"/>
                </a:solidFill>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E(PU</a:t>
            </a:r>
            <a:r>
              <a:rPr lang="en-US" sz="1200" kern="1200" baseline="-25000" dirty="0" smtClean="0">
                <a:solidFill>
                  <a:schemeClr val="tx1"/>
                </a:solidFill>
                <a:latin typeface="Arial" pitchFamily="-84" charset="0"/>
                <a:ea typeface="ＭＳ Ｐゴシック" pitchFamily="-84" charset="-128"/>
                <a:cs typeface="ＭＳ Ｐゴシック" pitchFamily="-84" charset="-128"/>
              </a:rPr>
              <a:t>b</a:t>
            </a:r>
            <a:r>
              <a:rPr lang="en-US" dirty="0" smtClean="0">
                <a:latin typeface="Arial" pitchFamily="-84" charset="0"/>
                <a:ea typeface="ＭＳ Ｐゴシック" pitchFamily="-84" charset="-128"/>
                <a:cs typeface="ＭＳ Ｐゴシック" pitchFamily="-84" charset="-128"/>
              </a:rPr>
              <a:t>, M)]</a:t>
            </a:r>
            <a:endParaRPr lang="en-US" dirty="0" smtClean="0">
              <a:latin typeface="Times-Roman" charset="0"/>
              <a:ea typeface="ＭＳ Ｐゴシック" pitchFamily="-84" charset="-128"/>
              <a:cs typeface="ＭＳ Ｐゴシック" pitchFamily="-84" charset="-128"/>
            </a:endParaRP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dirty="0" smtClean="0">
                <a:latin typeface="Arial" pitchFamily="-84" charset="0"/>
                <a:ea typeface="ＭＳ Ｐゴシック" pitchFamily="-84" charset="-128"/>
                <a:cs typeface="ＭＳ Ｐゴシック" pitchFamily="-84" charset="-128"/>
              </a:rPr>
              <a:t>These are formidable requirements, as evidenced by the fact that only a few algorithms (RSA, elliptic curve cryptography, Diffie-Hellman, DSS) have received widespread acceptance in the several decades since the concept of public-key cryptography was proposed.</a:t>
            </a:r>
          </a:p>
        </p:txBody>
      </p:sp>
    </p:spTree>
    <p:extLst>
      <p:ext uri="{BB962C8B-B14F-4D97-AF65-F5344CB8AC3E}">
        <p14:creationId xmlns:p14="http://schemas.microsoft.com/office/powerpoint/2010/main" val="2625017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ln/>
        </p:spPr>
      </p:sp>
      <p:sp>
        <p:nvSpPr>
          <p:cNvPr id="37891"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Before elaborating on why the requirements are so formidable, let us first recast</a:t>
            </a:r>
          </a:p>
          <a:p>
            <a:r>
              <a:rPr lang="en-US" sz="1200" kern="1200" baseline="0" dirty="0" smtClean="0">
                <a:solidFill>
                  <a:schemeClr val="tx1"/>
                </a:solidFill>
                <a:latin typeface="Arial" charset="0"/>
                <a:ea typeface="ＭＳ Ｐゴシック" pitchFamily="-107" charset="-128"/>
                <a:cs typeface="ＭＳ Ｐゴシック" pitchFamily="-107" charset="-128"/>
              </a:rPr>
              <a:t>them. The requirements boil down to the need for a trap-door one-way function.</a:t>
            </a:r>
          </a:p>
          <a:p>
            <a:r>
              <a:rPr lang="en-US" sz="1200" kern="1200" baseline="0" dirty="0" smtClean="0">
                <a:solidFill>
                  <a:schemeClr val="tx1"/>
                </a:solidFill>
                <a:latin typeface="Arial" charset="0"/>
                <a:ea typeface="ＭＳ Ｐゴシック" pitchFamily="-107" charset="-128"/>
                <a:cs typeface="ＭＳ Ｐゴシック" pitchFamily="-107" charset="-128"/>
              </a:rPr>
              <a:t>A one-way function is one that maps a domain into a range such that every</a:t>
            </a:r>
          </a:p>
          <a:p>
            <a:r>
              <a:rPr lang="en-US" sz="1200" kern="1200" baseline="0" dirty="0" smtClean="0">
                <a:solidFill>
                  <a:schemeClr val="tx1"/>
                </a:solidFill>
                <a:latin typeface="Arial" charset="0"/>
                <a:ea typeface="ＭＳ Ｐゴシック" pitchFamily="-107" charset="-128"/>
                <a:cs typeface="ＭＳ Ｐゴシック" pitchFamily="-107" charset="-128"/>
              </a:rPr>
              <a:t>function value has a unique inverse, with the condition that the calculation of the</a:t>
            </a:r>
          </a:p>
          <a:p>
            <a:r>
              <a:rPr lang="en-US" sz="1200" kern="1200" baseline="0" dirty="0" smtClean="0">
                <a:solidFill>
                  <a:schemeClr val="tx1"/>
                </a:solidFill>
                <a:latin typeface="Arial" charset="0"/>
                <a:ea typeface="ＭＳ Ｐゴシック" pitchFamily="-107" charset="-128"/>
                <a:cs typeface="ＭＳ Ｐゴシック" pitchFamily="-107" charset="-128"/>
              </a:rPr>
              <a:t>function is easy, whereas the calculation of the inverse is infeasible </a:t>
            </a:r>
          </a:p>
          <a:p>
            <a:r>
              <a:rPr lang="en-US" sz="1200" kern="1200" baseline="0" dirty="0" smtClean="0">
                <a:solidFill>
                  <a:schemeClr val="tx1"/>
                </a:solidFill>
                <a:latin typeface="Arial" charset="0"/>
                <a:ea typeface="ＭＳ Ｐゴシック" pitchFamily="-107" charset="-128"/>
                <a:cs typeface="ＭＳ Ｐゴシック" pitchFamily="-107" charset="-128"/>
              </a:rPr>
              <a:t>	</a:t>
            </a:r>
          </a:p>
          <a:p>
            <a:r>
              <a:rPr lang="en-US" sz="1200" kern="1200" baseline="0" dirty="0" smtClean="0">
                <a:solidFill>
                  <a:schemeClr val="tx1"/>
                </a:solidFill>
                <a:latin typeface="Arial" charset="0"/>
                <a:ea typeface="ＭＳ Ｐゴシック" pitchFamily="-107" charset="-128"/>
                <a:cs typeface="ＭＳ Ｐゴシック" pitchFamily="-107" charset="-128"/>
              </a:rPr>
              <a:t>	</a:t>
            </a:r>
            <a:r>
              <a:rPr lang="en-US" dirty="0" smtClean="0">
                <a:latin typeface="Arial" pitchFamily="-84" charset="0"/>
              </a:rPr>
              <a:t>Y = f(X) easy  </a:t>
            </a:r>
          </a:p>
          <a:p>
            <a:pPr lvl="1" eaLnBrk="1" hangingPunct="1"/>
            <a:r>
              <a:rPr lang="en-US" dirty="0" smtClean="0">
                <a:latin typeface="Arial" pitchFamily="-84" charset="0"/>
              </a:rPr>
              <a:t>	</a:t>
            </a:r>
          </a:p>
          <a:p>
            <a:pPr lvl="1" eaLnBrk="1" hangingPunct="1"/>
            <a:r>
              <a:rPr lang="en-US" dirty="0" smtClean="0">
                <a:latin typeface="Arial" pitchFamily="-84" charset="0"/>
              </a:rPr>
              <a:t>	X = f</a:t>
            </a:r>
            <a:r>
              <a:rPr lang="en-US" baseline="30000" dirty="0" smtClean="0">
                <a:latin typeface="Arial" pitchFamily="-84" charset="0"/>
              </a:rPr>
              <a:t>–1</a:t>
            </a:r>
            <a:r>
              <a:rPr lang="en-US" dirty="0" smtClean="0">
                <a:latin typeface="Arial" pitchFamily="-84" charset="0"/>
              </a:rPr>
              <a:t>(Y) infeasible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Generally, easy  is defined to mean a problem that can be solved in polynomial</a:t>
            </a:r>
          </a:p>
          <a:p>
            <a:r>
              <a:rPr lang="en-US" sz="1200" kern="1200" baseline="0" dirty="0" smtClean="0">
                <a:solidFill>
                  <a:schemeClr val="tx1"/>
                </a:solidFill>
                <a:latin typeface="Arial" charset="0"/>
                <a:ea typeface="ＭＳ Ｐゴシック" pitchFamily="-107" charset="-128"/>
                <a:cs typeface="ＭＳ Ｐゴシック" pitchFamily="-107" charset="-128"/>
              </a:rPr>
              <a:t>time as a function of input length. Thus, if the length of the input is n  bits, then the</a:t>
            </a:r>
          </a:p>
          <a:p>
            <a:r>
              <a:rPr lang="en-US" sz="1200" kern="1200" baseline="0" dirty="0" smtClean="0">
                <a:solidFill>
                  <a:schemeClr val="tx1"/>
                </a:solidFill>
                <a:latin typeface="Arial" charset="0"/>
                <a:ea typeface="ＭＳ Ｐゴシック" pitchFamily="-107" charset="-128"/>
                <a:cs typeface="ＭＳ Ｐゴシック" pitchFamily="-107" charset="-128"/>
              </a:rPr>
              <a:t>time to compute the function is proportional to n</a:t>
            </a:r>
            <a:r>
              <a:rPr lang="en-US" sz="800" kern="1200" baseline="30000" dirty="0" smtClean="0">
                <a:solidFill>
                  <a:schemeClr val="tx1"/>
                </a:solidFill>
                <a:latin typeface="Arial" charset="0"/>
                <a:ea typeface="ＭＳ Ｐゴシック" pitchFamily="-107" charset="-128"/>
                <a:cs typeface="ＭＳ Ｐゴシック" pitchFamily="-107" charset="-128"/>
              </a:rPr>
              <a:t>a</a:t>
            </a:r>
            <a:r>
              <a:rPr lang="en-US" sz="1200" kern="1200" baseline="0" dirty="0" smtClean="0">
                <a:solidFill>
                  <a:schemeClr val="tx1"/>
                </a:solidFill>
                <a:latin typeface="Arial" charset="0"/>
                <a:ea typeface="ＭＳ Ｐゴシック" pitchFamily="-107" charset="-128"/>
                <a:cs typeface="ＭＳ Ｐゴシック" pitchFamily="-107" charset="-128"/>
              </a:rPr>
              <a:t> , where a  is a fixed constant. Such</a:t>
            </a:r>
          </a:p>
          <a:p>
            <a:r>
              <a:rPr lang="en-US" sz="1200" kern="1200" baseline="0" dirty="0" smtClean="0">
                <a:solidFill>
                  <a:schemeClr val="tx1"/>
                </a:solidFill>
                <a:latin typeface="Arial" charset="0"/>
                <a:ea typeface="ＭＳ Ｐゴシック" pitchFamily="-107" charset="-128"/>
                <a:cs typeface="ＭＳ Ｐゴシック" pitchFamily="-107" charset="-128"/>
              </a:rPr>
              <a:t>algorithms are said to belong to the </a:t>
            </a:r>
            <a:r>
              <a:rPr lang="en-US" sz="1200" b="0" kern="1200" baseline="0" dirty="0" smtClean="0">
                <a:solidFill>
                  <a:schemeClr val="tx1"/>
                </a:solidFill>
                <a:latin typeface="Arial" charset="0"/>
                <a:ea typeface="ＭＳ Ｐゴシック" pitchFamily="-107" charset="-128"/>
                <a:cs typeface="ＭＳ Ｐゴシック" pitchFamily="-107" charset="-128"/>
              </a:rPr>
              <a:t>class P . The term infeasible  is a much fuzzier</a:t>
            </a:r>
          </a:p>
          <a:p>
            <a:r>
              <a:rPr lang="en-US" sz="1200" kern="1200" baseline="0" dirty="0" smtClean="0">
                <a:solidFill>
                  <a:schemeClr val="tx1"/>
                </a:solidFill>
                <a:latin typeface="Arial" charset="0"/>
                <a:ea typeface="ＭＳ Ｐゴシック" pitchFamily="-107" charset="-128"/>
                <a:cs typeface="ＭＳ Ｐゴシック" pitchFamily="-107" charset="-128"/>
              </a:rPr>
              <a:t>concept. In general, we can say a problem is infeasible if the effort to solve it grows</a:t>
            </a:r>
          </a:p>
          <a:p>
            <a:r>
              <a:rPr lang="en-US" sz="1200" kern="1200" baseline="0" dirty="0" smtClean="0">
                <a:solidFill>
                  <a:schemeClr val="tx1"/>
                </a:solidFill>
                <a:latin typeface="Arial" charset="0"/>
                <a:ea typeface="ＭＳ Ｐゴシック" pitchFamily="-107" charset="-128"/>
                <a:cs typeface="ＭＳ Ｐゴシック" pitchFamily="-107" charset="-128"/>
              </a:rPr>
              <a:t>faster than polynomial time as a function of input size. For example, if the length</a:t>
            </a:r>
          </a:p>
          <a:p>
            <a:r>
              <a:rPr lang="en-US" sz="1200" kern="1200" baseline="0" dirty="0" smtClean="0">
                <a:solidFill>
                  <a:schemeClr val="tx1"/>
                </a:solidFill>
                <a:latin typeface="Arial" charset="0"/>
                <a:ea typeface="ＭＳ Ｐゴシック" pitchFamily="-107" charset="-128"/>
                <a:cs typeface="ＭＳ Ｐゴシック" pitchFamily="-107" charset="-128"/>
              </a:rPr>
              <a:t>of the input is n  bits and the time to compute the function is proportional to 2</a:t>
            </a:r>
            <a:r>
              <a:rPr lang="en-US" sz="800" kern="1200" baseline="30000" dirty="0" smtClean="0">
                <a:solidFill>
                  <a:schemeClr val="tx1"/>
                </a:solidFill>
                <a:latin typeface="Arial" charset="0"/>
                <a:ea typeface="ＭＳ Ｐゴシック" pitchFamily="-107" charset="-128"/>
                <a:cs typeface="ＭＳ Ｐゴシック" pitchFamily="-107" charset="-128"/>
              </a:rPr>
              <a:t>n</a:t>
            </a:r>
            <a:r>
              <a:rPr lang="en-US" sz="1200" kern="1200" baseline="0" dirty="0" smtClean="0">
                <a:solidFill>
                  <a:schemeClr val="tx1"/>
                </a:solidFill>
                <a:latin typeface="Arial" charset="0"/>
                <a:ea typeface="ＭＳ Ｐゴシック" pitchFamily="-107" charset="-128"/>
                <a:cs typeface="ＭＳ Ｐゴシック" pitchFamily="-107" charset="-128"/>
              </a:rPr>
              <a:t> ,</a:t>
            </a:r>
          </a:p>
          <a:p>
            <a:r>
              <a:rPr lang="en-US" sz="1200" kern="1200" baseline="0" dirty="0" smtClean="0">
                <a:solidFill>
                  <a:schemeClr val="tx1"/>
                </a:solidFill>
                <a:latin typeface="Arial" charset="0"/>
                <a:ea typeface="ＭＳ Ｐゴシック" pitchFamily="-107" charset="-128"/>
                <a:cs typeface="ＭＳ Ｐゴシック" pitchFamily="-107" charset="-128"/>
              </a:rPr>
              <a:t>the problem is considered infeasible. Unfortunately, it is difficult to determine if a</a:t>
            </a:r>
          </a:p>
          <a:p>
            <a:r>
              <a:rPr lang="en-US" sz="1200" kern="1200" baseline="0" dirty="0" smtClean="0">
                <a:solidFill>
                  <a:schemeClr val="tx1"/>
                </a:solidFill>
                <a:latin typeface="Arial" charset="0"/>
                <a:ea typeface="ＭＳ Ｐゴシック" pitchFamily="-107" charset="-128"/>
                <a:cs typeface="ＭＳ Ｐゴシック" pitchFamily="-107" charset="-128"/>
              </a:rPr>
              <a:t>particular algorithm exhibits this complexity. Furthermore, traditional notions of</a:t>
            </a:r>
          </a:p>
          <a:p>
            <a:r>
              <a:rPr lang="en-US" sz="1200" kern="1200" baseline="0" dirty="0" smtClean="0">
                <a:solidFill>
                  <a:schemeClr val="tx1"/>
                </a:solidFill>
                <a:latin typeface="Arial" charset="0"/>
                <a:ea typeface="ＭＳ Ｐゴシック" pitchFamily="-107" charset="-128"/>
                <a:cs typeface="ＭＳ Ｐゴシック" pitchFamily="-107" charset="-128"/>
              </a:rPr>
              <a:t>computational complexity focus on the worst-case or average-case complexity of</a:t>
            </a:r>
          </a:p>
          <a:p>
            <a:r>
              <a:rPr lang="en-US" sz="1200" kern="1200" baseline="0" dirty="0" smtClean="0">
                <a:solidFill>
                  <a:schemeClr val="tx1"/>
                </a:solidFill>
                <a:latin typeface="Arial" charset="0"/>
                <a:ea typeface="ＭＳ Ｐゴシック" pitchFamily="-107" charset="-128"/>
                <a:cs typeface="ＭＳ Ｐゴシック" pitchFamily="-107" charset="-128"/>
              </a:rPr>
              <a:t>an algorithm. These measures are inadequate for cryptography, which requires that</a:t>
            </a:r>
          </a:p>
          <a:p>
            <a:r>
              <a:rPr lang="en-US" sz="1200" kern="1200" baseline="0" dirty="0" smtClean="0">
                <a:solidFill>
                  <a:schemeClr val="tx1"/>
                </a:solidFill>
                <a:latin typeface="Arial" charset="0"/>
                <a:ea typeface="ＭＳ Ｐゴシック" pitchFamily="-107" charset="-128"/>
                <a:cs typeface="ＭＳ Ｐゴシック" pitchFamily="-107" charset="-128"/>
              </a:rPr>
              <a:t>it be infeasible to invert a function for virtually all inputs, not for the worst case or</a:t>
            </a:r>
          </a:p>
          <a:p>
            <a:r>
              <a:rPr lang="en-US" sz="1200" kern="1200" baseline="0" dirty="0" smtClean="0">
                <a:solidFill>
                  <a:schemeClr val="tx1"/>
                </a:solidFill>
                <a:latin typeface="Arial" charset="0"/>
                <a:ea typeface="ＭＳ Ｐゴシック" pitchFamily="-107" charset="-128"/>
                <a:cs typeface="ＭＳ Ｐゴシック" pitchFamily="-107" charset="-128"/>
              </a:rPr>
              <a:t>even average case. A brief introduction to some of these concepts is provided in</a:t>
            </a:r>
          </a:p>
          <a:p>
            <a:r>
              <a:rPr lang="en-US" sz="1200" kern="1200" baseline="0" dirty="0" smtClean="0">
                <a:solidFill>
                  <a:schemeClr val="tx1"/>
                </a:solidFill>
                <a:latin typeface="Arial" charset="0"/>
                <a:ea typeface="ＭＳ Ｐゴシック" pitchFamily="-107" charset="-128"/>
                <a:cs typeface="ＭＳ Ｐゴシック" pitchFamily="-107" charset="-128"/>
              </a:rPr>
              <a:t>Appendix 9A.</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We now turn to the definition of a </a:t>
            </a:r>
            <a:r>
              <a:rPr lang="en-US" sz="1200" b="1" kern="1200" baseline="0" dirty="0" smtClean="0">
                <a:solidFill>
                  <a:schemeClr val="tx1"/>
                </a:solidFill>
                <a:latin typeface="Arial" charset="0"/>
                <a:ea typeface="ＭＳ Ｐゴシック" pitchFamily="-107" charset="-128"/>
                <a:cs typeface="ＭＳ Ｐゴシック" pitchFamily="-107" charset="-128"/>
              </a:rPr>
              <a:t>trap-door one-way function , </a:t>
            </a:r>
            <a:r>
              <a:rPr lang="en-US" sz="1200" b="0" kern="1200" baseline="0" dirty="0" smtClean="0">
                <a:solidFill>
                  <a:schemeClr val="tx1"/>
                </a:solidFill>
                <a:latin typeface="Arial" charset="0"/>
                <a:ea typeface="ＭＳ Ｐゴシック" pitchFamily="-107" charset="-128"/>
                <a:cs typeface="ＭＳ Ｐゴシック" pitchFamily="-107" charset="-128"/>
              </a:rPr>
              <a:t>which is easy</a:t>
            </a:r>
          </a:p>
          <a:p>
            <a:r>
              <a:rPr lang="en-US" sz="1200" kern="1200" baseline="0" dirty="0" smtClean="0">
                <a:solidFill>
                  <a:schemeClr val="tx1"/>
                </a:solidFill>
                <a:latin typeface="Arial" charset="0"/>
                <a:ea typeface="ＭＳ Ｐゴシック" pitchFamily="-107" charset="-128"/>
                <a:cs typeface="ＭＳ Ｐゴシック" pitchFamily="-107" charset="-128"/>
              </a:rPr>
              <a:t>to calculate in one direction and infeasible to calculate in the other direction unless</a:t>
            </a:r>
          </a:p>
          <a:p>
            <a:r>
              <a:rPr lang="en-US" sz="1200" kern="1200" baseline="0" dirty="0" smtClean="0">
                <a:solidFill>
                  <a:schemeClr val="tx1"/>
                </a:solidFill>
                <a:latin typeface="Arial" charset="0"/>
                <a:ea typeface="ＭＳ Ｐゴシック" pitchFamily="-107" charset="-128"/>
                <a:cs typeface="ＭＳ Ｐゴシック" pitchFamily="-107" charset="-128"/>
              </a:rPr>
              <a:t>certain additional information is known. With the additional information the</a:t>
            </a:r>
          </a:p>
          <a:p>
            <a:r>
              <a:rPr lang="en-US" sz="1200" kern="1200" baseline="0" dirty="0" smtClean="0">
                <a:solidFill>
                  <a:schemeClr val="tx1"/>
                </a:solidFill>
                <a:latin typeface="Arial" charset="0"/>
                <a:ea typeface="ＭＳ Ｐゴシック" pitchFamily="-107" charset="-128"/>
                <a:cs typeface="ＭＳ Ｐゴシック" pitchFamily="-107" charset="-128"/>
              </a:rPr>
              <a:t>inverse can be calculated in polynomial time. We can summarize as follows: A trapdoor</a:t>
            </a:r>
          </a:p>
          <a:p>
            <a:r>
              <a:rPr lang="en-US" sz="1200" kern="1200" baseline="0" dirty="0" smtClean="0">
                <a:solidFill>
                  <a:schemeClr val="tx1"/>
                </a:solidFill>
                <a:latin typeface="Arial" charset="0"/>
                <a:ea typeface="ＭＳ Ｐゴシック" pitchFamily="-107" charset="-128"/>
                <a:cs typeface="ＭＳ Ｐゴシック" pitchFamily="-107" charset="-128"/>
              </a:rPr>
              <a:t>one-way function is a family of invertible functions f</a:t>
            </a:r>
            <a:r>
              <a:rPr lang="en-US" sz="800" kern="1200" baseline="-25000" dirty="0" smtClean="0">
                <a:solidFill>
                  <a:schemeClr val="tx1"/>
                </a:solidFill>
                <a:latin typeface="Arial" charset="0"/>
                <a:ea typeface="ＭＳ Ｐゴシック" pitchFamily="-107" charset="-128"/>
                <a:cs typeface="ＭＳ Ｐゴシック" pitchFamily="-107" charset="-128"/>
              </a:rPr>
              <a:t>k</a:t>
            </a:r>
            <a:r>
              <a:rPr lang="en-US" sz="1200" kern="1200" baseline="0" dirty="0" smtClean="0">
                <a:solidFill>
                  <a:schemeClr val="tx1"/>
                </a:solidFill>
                <a:latin typeface="Arial" charset="0"/>
                <a:ea typeface="ＭＳ Ｐゴシック" pitchFamily="-107" charset="-128"/>
                <a:cs typeface="ＭＳ Ｐゴシック" pitchFamily="-107" charset="-128"/>
              </a:rPr>
              <a:t> , such that</a:t>
            </a:r>
            <a:endParaRPr lang="en-US" dirty="0" smtClean="0">
              <a:latin typeface="Arial" pitchFamily="-84" charset="0"/>
            </a:endParaRPr>
          </a:p>
          <a:p>
            <a:pPr lvl="1" eaLnBrk="1" hangingPunct="1"/>
            <a:endParaRPr lang="en-US" dirty="0" smtClean="0">
              <a:latin typeface="Arial" pitchFamily="-84" charset="0"/>
            </a:endParaRPr>
          </a:p>
          <a:p>
            <a:pPr lvl="1" eaLnBrk="1" hangingPunct="1"/>
            <a:r>
              <a:rPr lang="en-US" dirty="0" smtClean="0">
                <a:latin typeface="Arial" pitchFamily="-84" charset="0"/>
              </a:rPr>
              <a:t>Y = f</a:t>
            </a:r>
            <a:r>
              <a:rPr lang="en-US" baseline="-25000" dirty="0" smtClean="0">
                <a:latin typeface="Arial" pitchFamily="-84" charset="0"/>
              </a:rPr>
              <a:t>k</a:t>
            </a:r>
            <a:r>
              <a:rPr lang="en-US" dirty="0" smtClean="0">
                <a:latin typeface="Arial" pitchFamily="-84" charset="0"/>
              </a:rPr>
              <a:t>(X) easy, if k and X are known</a:t>
            </a:r>
          </a:p>
          <a:p>
            <a:pPr lvl="1" eaLnBrk="1" hangingPunct="1"/>
            <a:endParaRPr lang="en-US" dirty="0" smtClean="0">
              <a:latin typeface="Arial" pitchFamily="-84" charset="0"/>
            </a:endParaRPr>
          </a:p>
          <a:p>
            <a:pPr lvl="1" eaLnBrk="1" hangingPunct="1"/>
            <a:r>
              <a:rPr lang="en-US" dirty="0" smtClean="0">
                <a:latin typeface="Arial" pitchFamily="-84" charset="0"/>
              </a:rPr>
              <a:t>X = f</a:t>
            </a:r>
            <a:r>
              <a:rPr lang="en-US" baseline="-25000" dirty="0" smtClean="0">
                <a:latin typeface="Arial" pitchFamily="-84" charset="0"/>
              </a:rPr>
              <a:t>k</a:t>
            </a:r>
            <a:r>
              <a:rPr lang="en-US" baseline="30000" dirty="0" smtClean="0">
                <a:latin typeface="Arial" pitchFamily="-84" charset="0"/>
              </a:rPr>
              <a:t>–1</a:t>
            </a:r>
            <a:r>
              <a:rPr lang="en-US" dirty="0" smtClean="0">
                <a:latin typeface="Arial" pitchFamily="-84" charset="0"/>
              </a:rPr>
              <a:t>(Y) easy, if k and Y are known</a:t>
            </a:r>
          </a:p>
          <a:p>
            <a:pPr lvl="1" eaLnBrk="1" hangingPunct="1"/>
            <a:endParaRPr lang="en-US" dirty="0" smtClean="0">
              <a:latin typeface="Arial" pitchFamily="-84" charset="0"/>
            </a:endParaRPr>
          </a:p>
          <a:p>
            <a:pPr lvl="1" eaLnBrk="1" hangingPunct="1"/>
            <a:r>
              <a:rPr lang="en-US" dirty="0" smtClean="0">
                <a:latin typeface="Arial" pitchFamily="-84" charset="0"/>
              </a:rPr>
              <a:t>X = f</a:t>
            </a:r>
            <a:r>
              <a:rPr lang="en-US" baseline="-25000" dirty="0" smtClean="0">
                <a:latin typeface="Arial" pitchFamily="-84" charset="0"/>
              </a:rPr>
              <a:t>k</a:t>
            </a:r>
            <a:r>
              <a:rPr lang="en-US" baseline="30000" dirty="0" smtClean="0">
                <a:latin typeface="Arial" pitchFamily="-84" charset="0"/>
              </a:rPr>
              <a:t>–1</a:t>
            </a:r>
            <a:r>
              <a:rPr lang="en-US" dirty="0" smtClean="0">
                <a:latin typeface="Arial" pitchFamily="-84" charset="0"/>
              </a:rPr>
              <a:t>(Y) infeasible, if Y known but k not known</a:t>
            </a:r>
          </a:p>
          <a:p>
            <a:pPr eaLnBrk="1" hangingPunct="1"/>
            <a:endParaRPr lang="en-US" dirty="0" smtClean="0">
              <a:latin typeface="Arial" pitchFamily="-84" charset="0"/>
              <a:ea typeface="ＭＳ Ｐゴシック" pitchFamily="-84" charset="-128"/>
              <a:cs typeface="ＭＳ Ｐゴシック" pitchFamily="-84" charset="-128"/>
            </a:endParaRPr>
          </a:p>
          <a:p>
            <a:pPr eaLnBrk="1" hangingPunct="1"/>
            <a:r>
              <a:rPr lang="en-US" dirty="0" smtClean="0">
                <a:latin typeface="Arial" pitchFamily="-84" charset="0"/>
                <a:ea typeface="ＭＳ Ｐゴシック" pitchFamily="-84" charset="-128"/>
                <a:cs typeface="ＭＳ Ｐゴシック" pitchFamily="-84" charset="-128"/>
              </a:rPr>
              <a:t>Thus, the development of a practical public-key scheme depends on discovery of a suitable trap-door one-way function.  </a:t>
            </a:r>
          </a:p>
        </p:txBody>
      </p:sp>
      <p:sp>
        <p:nvSpPr>
          <p:cNvPr id="37892" name="Slide Number Placeholder 3"/>
          <p:cNvSpPr>
            <a:spLocks noGrp="1"/>
          </p:cNvSpPr>
          <p:nvPr>
            <p:ph type="sldNum" sz="quarter" idx="5"/>
          </p:nvPr>
        </p:nvSpPr>
        <p:spPr>
          <a:noFill/>
        </p:spPr>
        <p:txBody>
          <a:bodyPr/>
          <a:lstStyle/>
          <a:p>
            <a:fld id="{3C1291A3-DD02-2C40-9995-F084178F2609}" type="slidenum">
              <a:rPr lang="en-AU" smtClean="0">
                <a:latin typeface="Arial" pitchFamily="-84" charset="0"/>
              </a:rPr>
              <a:pPr/>
              <a:t>15</a:t>
            </a:fld>
            <a:endParaRPr lang="en-AU" dirty="0" smtClean="0">
              <a:latin typeface="Arial" pitchFamily="-84" charset="0"/>
            </a:endParaRPr>
          </a:p>
        </p:txBody>
      </p:sp>
    </p:spTree>
    <p:extLst>
      <p:ext uri="{BB962C8B-B14F-4D97-AF65-F5344CB8AC3E}">
        <p14:creationId xmlns:p14="http://schemas.microsoft.com/office/powerpoint/2010/main" val="2491733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62CBDA85-8DA4-7044-9A8A-5698E85F7EBD}" type="slidenum">
              <a:rPr lang="en-AU">
                <a:latin typeface="Arial" pitchFamily="-84" charset="0"/>
              </a:rPr>
              <a:pPr/>
              <a:t>16</a:t>
            </a:fld>
            <a:endParaRPr lang="en-AU" dirty="0">
              <a:latin typeface="Arial" pitchFamily="-8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As with symmetric encryption, a public-key encryption scheme is vulnerable to a</a:t>
            </a:r>
          </a:p>
          <a:p>
            <a:r>
              <a:rPr lang="en-US" sz="1200" kern="1200" baseline="0" dirty="0" smtClean="0">
                <a:solidFill>
                  <a:schemeClr val="tx1"/>
                </a:solidFill>
                <a:latin typeface="Arial" charset="0"/>
                <a:ea typeface="ＭＳ Ｐゴシック" pitchFamily="-107" charset="-128"/>
                <a:cs typeface="ＭＳ Ｐゴシック" pitchFamily="-107" charset="-128"/>
              </a:rPr>
              <a:t>brute-force attack. The countermeasure is the same: Use large keys. However, there</a:t>
            </a:r>
          </a:p>
          <a:p>
            <a:r>
              <a:rPr lang="en-US" sz="1200" kern="1200" baseline="0" dirty="0" smtClean="0">
                <a:solidFill>
                  <a:schemeClr val="tx1"/>
                </a:solidFill>
                <a:latin typeface="Arial" charset="0"/>
                <a:ea typeface="ＭＳ Ｐゴシック" pitchFamily="-107" charset="-128"/>
                <a:cs typeface="ＭＳ Ｐゴシック" pitchFamily="-107" charset="-128"/>
              </a:rPr>
              <a:t>is a tradeoff to be considered. Public-key systems depend on the use of some sort of</a:t>
            </a:r>
          </a:p>
          <a:p>
            <a:r>
              <a:rPr lang="en-US" sz="1200" kern="1200" baseline="0" dirty="0" smtClean="0">
                <a:solidFill>
                  <a:schemeClr val="tx1"/>
                </a:solidFill>
                <a:latin typeface="Arial" charset="0"/>
                <a:ea typeface="ＭＳ Ｐゴシック" pitchFamily="-107" charset="-128"/>
                <a:cs typeface="ＭＳ Ｐゴシック" pitchFamily="-107" charset="-128"/>
              </a:rPr>
              <a:t>invertible mathematical function. The complexity of calculating these functions may</a:t>
            </a:r>
          </a:p>
          <a:p>
            <a:r>
              <a:rPr lang="en-US" sz="1200" kern="1200" baseline="0" dirty="0" smtClean="0">
                <a:solidFill>
                  <a:schemeClr val="tx1"/>
                </a:solidFill>
                <a:latin typeface="Arial" charset="0"/>
                <a:ea typeface="ＭＳ Ｐゴシック" pitchFamily="-107" charset="-128"/>
                <a:cs typeface="ＭＳ Ｐゴシック" pitchFamily="-107" charset="-128"/>
              </a:rPr>
              <a:t>not scale linearly with the number of bits in the key but grow more rapidly than that.</a:t>
            </a:r>
          </a:p>
          <a:p>
            <a:r>
              <a:rPr lang="en-US" sz="1200" kern="1200" baseline="0" dirty="0" smtClean="0">
                <a:solidFill>
                  <a:schemeClr val="tx1"/>
                </a:solidFill>
                <a:latin typeface="Arial" charset="0"/>
                <a:ea typeface="ＭＳ Ｐゴシック" pitchFamily="-107" charset="-128"/>
                <a:cs typeface="ＭＳ Ｐゴシック" pitchFamily="-107" charset="-128"/>
              </a:rPr>
              <a:t>Thus, the key size must be large enough to make brute-force attack impractical but</a:t>
            </a:r>
          </a:p>
          <a:p>
            <a:r>
              <a:rPr lang="en-US" sz="1200" kern="1200" baseline="0" dirty="0" smtClean="0">
                <a:solidFill>
                  <a:schemeClr val="tx1"/>
                </a:solidFill>
                <a:latin typeface="Arial" charset="0"/>
                <a:ea typeface="ＭＳ Ｐゴシック" pitchFamily="-107" charset="-128"/>
                <a:cs typeface="ＭＳ Ｐゴシック" pitchFamily="-107" charset="-128"/>
              </a:rPr>
              <a:t>small enough for practical encryption and decryption. In practice, the key sizes that</a:t>
            </a:r>
          </a:p>
          <a:p>
            <a:r>
              <a:rPr lang="en-US" sz="1200" kern="1200" baseline="0" dirty="0" smtClean="0">
                <a:solidFill>
                  <a:schemeClr val="tx1"/>
                </a:solidFill>
                <a:latin typeface="Arial" charset="0"/>
                <a:ea typeface="ＭＳ Ｐゴシック" pitchFamily="-107" charset="-128"/>
                <a:cs typeface="ＭＳ Ｐゴシック" pitchFamily="-107" charset="-128"/>
              </a:rPr>
              <a:t>have been proposed do make brute-force attack impractical but result in encryption/</a:t>
            </a:r>
          </a:p>
          <a:p>
            <a:r>
              <a:rPr lang="en-US" sz="1200" kern="1200" baseline="0" dirty="0" smtClean="0">
                <a:solidFill>
                  <a:schemeClr val="tx1"/>
                </a:solidFill>
                <a:latin typeface="Arial" charset="0"/>
                <a:ea typeface="ＭＳ Ｐゴシック" pitchFamily="-107" charset="-128"/>
                <a:cs typeface="ＭＳ Ｐゴシック" pitchFamily="-107" charset="-128"/>
              </a:rPr>
              <a:t>decryption speeds that are too slow for general-purpose use. Instead, as was mentioned</a:t>
            </a:r>
          </a:p>
          <a:p>
            <a:r>
              <a:rPr lang="en-US" sz="1200" kern="1200" baseline="0" dirty="0" smtClean="0">
                <a:solidFill>
                  <a:schemeClr val="tx1"/>
                </a:solidFill>
                <a:latin typeface="Arial" charset="0"/>
                <a:ea typeface="ＭＳ Ｐゴシック" pitchFamily="-107" charset="-128"/>
                <a:cs typeface="ＭＳ Ｐゴシック" pitchFamily="-107" charset="-128"/>
              </a:rPr>
              <a:t>earlier, public-key encryption is currently confined to key management and</a:t>
            </a:r>
          </a:p>
          <a:p>
            <a:r>
              <a:rPr lang="en-US" sz="1200" kern="1200" baseline="0" dirty="0" smtClean="0">
                <a:solidFill>
                  <a:schemeClr val="tx1"/>
                </a:solidFill>
                <a:latin typeface="Arial" charset="0"/>
                <a:ea typeface="ＭＳ Ｐゴシック" pitchFamily="-107" charset="-128"/>
                <a:cs typeface="ＭＳ Ｐゴシック" pitchFamily="-107" charset="-128"/>
              </a:rPr>
              <a:t>signature applications.</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Another form of attack is to find some way to compute the private key given</a:t>
            </a:r>
          </a:p>
          <a:p>
            <a:r>
              <a:rPr lang="en-US" sz="1200" kern="1200" baseline="0" dirty="0" smtClean="0">
                <a:solidFill>
                  <a:schemeClr val="tx1"/>
                </a:solidFill>
                <a:latin typeface="Arial" charset="0"/>
                <a:ea typeface="ＭＳ Ｐゴシック" pitchFamily="-107" charset="-128"/>
                <a:cs typeface="ＭＳ Ｐゴシック" pitchFamily="-107" charset="-128"/>
              </a:rPr>
              <a:t>the public key. To date, it has not been mathematically proven that this form of attack</a:t>
            </a:r>
          </a:p>
          <a:p>
            <a:r>
              <a:rPr lang="en-US" sz="1200" kern="1200" baseline="0" dirty="0" smtClean="0">
                <a:solidFill>
                  <a:schemeClr val="tx1"/>
                </a:solidFill>
                <a:latin typeface="Arial" charset="0"/>
                <a:ea typeface="ＭＳ Ｐゴシック" pitchFamily="-107" charset="-128"/>
                <a:cs typeface="ＭＳ Ｐゴシック" pitchFamily="-107" charset="-128"/>
              </a:rPr>
              <a:t>is infeasible for a particular public-key algorithm. Thus, any given algorithm,</a:t>
            </a:r>
          </a:p>
          <a:p>
            <a:r>
              <a:rPr lang="en-US" sz="1200" kern="1200" baseline="0" dirty="0" smtClean="0">
                <a:solidFill>
                  <a:schemeClr val="tx1"/>
                </a:solidFill>
                <a:latin typeface="Arial" charset="0"/>
                <a:ea typeface="ＭＳ Ｐゴシック" pitchFamily="-107" charset="-128"/>
                <a:cs typeface="ＭＳ Ｐゴシック" pitchFamily="-107" charset="-128"/>
              </a:rPr>
              <a:t>including the widely used RSA algorithm, is suspect. The history of cryptanalysis</a:t>
            </a:r>
          </a:p>
          <a:p>
            <a:r>
              <a:rPr lang="en-US" sz="1200" kern="1200" baseline="0" dirty="0" smtClean="0">
                <a:solidFill>
                  <a:schemeClr val="tx1"/>
                </a:solidFill>
                <a:latin typeface="Arial" charset="0"/>
                <a:ea typeface="ＭＳ Ｐゴシック" pitchFamily="-107" charset="-128"/>
                <a:cs typeface="ＭＳ Ｐゴシック" pitchFamily="-107" charset="-128"/>
              </a:rPr>
              <a:t>shows that a problem that seems insoluble from one perspective can be found to</a:t>
            </a:r>
          </a:p>
          <a:p>
            <a:r>
              <a:rPr lang="en-US" sz="1200" kern="1200" baseline="0" dirty="0" smtClean="0">
                <a:solidFill>
                  <a:schemeClr val="tx1"/>
                </a:solidFill>
                <a:latin typeface="Arial" charset="0"/>
                <a:ea typeface="ＭＳ Ｐゴシック" pitchFamily="-107" charset="-128"/>
                <a:cs typeface="ＭＳ Ｐゴシック" pitchFamily="-107" charset="-128"/>
              </a:rPr>
              <a:t>have a solution if looked at in an entirely different way.</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Finally, there is a form of attack that is peculiar to public-key systems. This is,</a:t>
            </a:r>
          </a:p>
          <a:p>
            <a:r>
              <a:rPr lang="en-US" sz="1200" kern="1200" baseline="0" dirty="0" smtClean="0">
                <a:solidFill>
                  <a:schemeClr val="tx1"/>
                </a:solidFill>
                <a:latin typeface="Arial" charset="0"/>
                <a:ea typeface="ＭＳ Ｐゴシック" pitchFamily="-107" charset="-128"/>
                <a:cs typeface="ＭＳ Ｐゴシック" pitchFamily="-107" charset="-128"/>
              </a:rPr>
              <a:t>in essence, a probable-message attack. Suppose, for example, that a message were to</a:t>
            </a:r>
          </a:p>
          <a:p>
            <a:r>
              <a:rPr lang="en-US" sz="1200" kern="1200" baseline="0" dirty="0" smtClean="0">
                <a:solidFill>
                  <a:schemeClr val="tx1"/>
                </a:solidFill>
                <a:latin typeface="Arial" charset="0"/>
                <a:ea typeface="ＭＳ Ｐゴシック" pitchFamily="-107" charset="-128"/>
                <a:cs typeface="ＭＳ Ｐゴシック" pitchFamily="-107" charset="-128"/>
              </a:rPr>
              <a:t>be sent that consisted solely of a 56-bit DES key. An adversary could encrypt all possible</a:t>
            </a:r>
          </a:p>
          <a:p>
            <a:r>
              <a:rPr lang="en-US" sz="1200" kern="1200" baseline="0" dirty="0" smtClean="0">
                <a:solidFill>
                  <a:schemeClr val="tx1"/>
                </a:solidFill>
                <a:latin typeface="Arial" charset="0"/>
                <a:ea typeface="ＭＳ Ｐゴシック" pitchFamily="-107" charset="-128"/>
                <a:cs typeface="ＭＳ Ｐゴシック" pitchFamily="-107" charset="-128"/>
              </a:rPr>
              <a:t>56-bit DES keys using the public key and could discover the encrypted key by</a:t>
            </a:r>
          </a:p>
          <a:p>
            <a:r>
              <a:rPr lang="en-US" sz="1200" kern="1200" baseline="0" dirty="0" smtClean="0">
                <a:solidFill>
                  <a:schemeClr val="tx1"/>
                </a:solidFill>
                <a:latin typeface="Arial" charset="0"/>
                <a:ea typeface="ＭＳ Ｐゴシック" pitchFamily="-107" charset="-128"/>
                <a:cs typeface="ＭＳ Ｐゴシック" pitchFamily="-107" charset="-128"/>
              </a:rPr>
              <a:t>matching the transmitted ciphertext. Thus, no matter how large the key size of the</a:t>
            </a:r>
          </a:p>
          <a:p>
            <a:r>
              <a:rPr lang="en-US" sz="1200" kern="1200" baseline="0" dirty="0" smtClean="0">
                <a:solidFill>
                  <a:schemeClr val="tx1"/>
                </a:solidFill>
                <a:latin typeface="Arial" charset="0"/>
                <a:ea typeface="ＭＳ Ｐゴシック" pitchFamily="-107" charset="-128"/>
                <a:cs typeface="ＭＳ Ｐゴシック" pitchFamily="-107" charset="-128"/>
              </a:rPr>
              <a:t>public-key scheme, the attack is reduced to a brute-force attack on a 56-bit key. This</a:t>
            </a:r>
          </a:p>
          <a:p>
            <a:r>
              <a:rPr lang="en-US" sz="1200" kern="1200" baseline="0" dirty="0" smtClean="0">
                <a:solidFill>
                  <a:schemeClr val="tx1"/>
                </a:solidFill>
                <a:latin typeface="Arial" charset="0"/>
                <a:ea typeface="ＭＳ Ｐゴシック" pitchFamily="-107" charset="-128"/>
                <a:cs typeface="ＭＳ Ｐゴシック" pitchFamily="-107" charset="-128"/>
              </a:rPr>
              <a:t>attack can be thwarted by appending some random bits to such simple messages.</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605829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A3E84305-015B-2648-A04D-F6EDB374C6A8}" type="slidenum">
              <a:rPr lang="en-AU">
                <a:latin typeface="Arial" pitchFamily="-84" charset="0"/>
              </a:rPr>
              <a:pPr/>
              <a:t>17</a:t>
            </a:fld>
            <a:endParaRPr lang="en-AU" dirty="0">
              <a:latin typeface="Arial" pitchFamily="-84"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The pioneering paper by Diffie and Hellman [DIFF76b] introduced a new approach</a:t>
            </a:r>
          </a:p>
          <a:p>
            <a:r>
              <a:rPr lang="en-US" sz="1200" kern="1200" baseline="0" dirty="0" smtClean="0">
                <a:solidFill>
                  <a:schemeClr val="tx1"/>
                </a:solidFill>
                <a:latin typeface="Arial" charset="0"/>
                <a:ea typeface="ＭＳ Ｐゴシック" pitchFamily="-107" charset="-128"/>
                <a:cs typeface="ＭＳ Ｐゴシック" pitchFamily="-107" charset="-128"/>
              </a:rPr>
              <a:t>to cryptography and, in effect, challenged cryptologists to come up with a cryptographic</a:t>
            </a:r>
          </a:p>
          <a:p>
            <a:r>
              <a:rPr lang="en-US" sz="1200" kern="1200" baseline="0" dirty="0" smtClean="0">
                <a:solidFill>
                  <a:schemeClr val="tx1"/>
                </a:solidFill>
                <a:latin typeface="Arial" charset="0"/>
                <a:ea typeface="ＭＳ Ｐゴシック" pitchFamily="-107" charset="-128"/>
                <a:cs typeface="ＭＳ Ｐゴシック" pitchFamily="-107" charset="-128"/>
              </a:rPr>
              <a:t>algorithm that met the requirements for public-key systems. A number of</a:t>
            </a:r>
          </a:p>
          <a:p>
            <a:r>
              <a:rPr lang="en-US" sz="1200" kern="1200" baseline="0" dirty="0" smtClean="0">
                <a:solidFill>
                  <a:schemeClr val="tx1"/>
                </a:solidFill>
                <a:latin typeface="Arial" charset="0"/>
                <a:ea typeface="ＭＳ Ｐゴシック" pitchFamily="-107" charset="-128"/>
                <a:cs typeface="ＭＳ Ｐゴシック" pitchFamily="-107" charset="-128"/>
              </a:rPr>
              <a:t>algorithms have been proposed for public-key cryptography. Some of these, though</a:t>
            </a:r>
          </a:p>
          <a:p>
            <a:r>
              <a:rPr lang="en-US" sz="1200" kern="1200" baseline="0" dirty="0" smtClean="0">
                <a:solidFill>
                  <a:schemeClr val="tx1"/>
                </a:solidFill>
                <a:latin typeface="Arial" charset="0"/>
                <a:ea typeface="ＭＳ Ｐゴシック" pitchFamily="-107" charset="-128"/>
                <a:cs typeface="ＭＳ Ｐゴシック" pitchFamily="-107" charset="-128"/>
              </a:rPr>
              <a:t>initially promising, turned out to be breakable.</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One of the first successful responses to the challenge was developed in 1977</a:t>
            </a:r>
          </a:p>
          <a:p>
            <a:r>
              <a:rPr lang="en-US" sz="1200" kern="1200" baseline="0" dirty="0" smtClean="0">
                <a:solidFill>
                  <a:schemeClr val="tx1"/>
                </a:solidFill>
                <a:latin typeface="Arial" charset="0"/>
                <a:ea typeface="ＭＳ Ｐゴシック" pitchFamily="-107" charset="-128"/>
                <a:cs typeface="ＭＳ Ｐゴシック" pitchFamily="-107" charset="-128"/>
              </a:rPr>
              <a:t>by Ron Rivest, Adi Shamir, and Len Adleman at MIT and first published in 1978</a:t>
            </a:r>
          </a:p>
          <a:p>
            <a:r>
              <a:rPr lang="en-US" sz="1200" kern="1200" baseline="0" dirty="0" smtClean="0">
                <a:solidFill>
                  <a:schemeClr val="tx1"/>
                </a:solidFill>
                <a:latin typeface="Arial" charset="0"/>
                <a:ea typeface="ＭＳ Ｐゴシック" pitchFamily="-107" charset="-128"/>
                <a:cs typeface="ＭＳ Ｐゴシック" pitchFamily="-107" charset="-128"/>
              </a:rPr>
              <a:t>[RIVE78].  The Rivest-Shamir-Adleman (RSA) scheme has since that time reigned</a:t>
            </a:r>
          </a:p>
          <a:p>
            <a:r>
              <a:rPr lang="en-US" sz="1200" kern="1200" baseline="0" dirty="0" smtClean="0">
                <a:solidFill>
                  <a:schemeClr val="tx1"/>
                </a:solidFill>
                <a:latin typeface="Arial" charset="0"/>
                <a:ea typeface="ＭＳ Ｐゴシック" pitchFamily="-107" charset="-128"/>
                <a:cs typeface="ＭＳ Ｐゴシック" pitchFamily="-107" charset="-128"/>
              </a:rPr>
              <a:t>supreme as the most widely accepted and implemented general-purpose approach</a:t>
            </a:r>
          </a:p>
          <a:p>
            <a:r>
              <a:rPr lang="en-US" sz="1200" kern="1200" baseline="0" dirty="0" smtClean="0">
                <a:solidFill>
                  <a:schemeClr val="tx1"/>
                </a:solidFill>
                <a:latin typeface="Arial" charset="0"/>
                <a:ea typeface="ＭＳ Ｐゴシック" pitchFamily="-107" charset="-128"/>
                <a:cs typeface="ＭＳ Ｐゴシック" pitchFamily="-107" charset="-128"/>
              </a:rPr>
              <a:t>to public-key encryption.</a:t>
            </a:r>
          </a:p>
          <a:p>
            <a:endParaRPr lang="en-US" sz="1200" kern="1200" baseline="0" dirty="0" smtClean="0">
              <a:solidFill>
                <a:schemeClr val="tx1"/>
              </a:solidFill>
              <a:latin typeface="Arial" charset="0"/>
              <a:ea typeface="ＭＳ Ｐゴシック" pitchFamily="-107" charset="-128"/>
              <a:cs typeface="ＭＳ Ｐゴシック" pitchFamily="-107" charset="-128"/>
            </a:endParaRPr>
          </a:p>
          <a:p>
            <a:r>
              <a:rPr lang="en-US" sz="1200" kern="1200" baseline="0" dirty="0" smtClean="0">
                <a:solidFill>
                  <a:schemeClr val="tx1"/>
                </a:solidFill>
                <a:latin typeface="Arial" charset="0"/>
                <a:ea typeface="ＭＳ Ｐゴシック" pitchFamily="-107" charset="-128"/>
                <a:cs typeface="ＭＳ Ｐゴシック" pitchFamily="-107" charset="-128"/>
              </a:rPr>
              <a:t> The RSA  scheme is a cipher in which the plaintext and ciphertext are integers</a:t>
            </a:r>
          </a:p>
          <a:p>
            <a:r>
              <a:rPr lang="en-US" sz="1200" kern="1200" baseline="0" dirty="0" smtClean="0">
                <a:solidFill>
                  <a:schemeClr val="tx1"/>
                </a:solidFill>
                <a:latin typeface="Arial" charset="0"/>
                <a:ea typeface="ＭＳ Ｐゴシック" pitchFamily="-107" charset="-128"/>
                <a:cs typeface="ＭＳ Ｐゴシック" pitchFamily="-107" charset="-128"/>
              </a:rPr>
              <a:t>between 0 and n -  1 for some n . A typical size for n  is 1024 bits, or 309 decimal</a:t>
            </a:r>
          </a:p>
          <a:p>
            <a:r>
              <a:rPr lang="en-US" sz="1200" kern="1200" baseline="0" dirty="0" smtClean="0">
                <a:solidFill>
                  <a:schemeClr val="tx1"/>
                </a:solidFill>
                <a:latin typeface="Arial" charset="0"/>
                <a:ea typeface="ＭＳ Ｐゴシック" pitchFamily="-107" charset="-128"/>
                <a:cs typeface="ＭＳ Ｐゴシック" pitchFamily="-107" charset="-128"/>
              </a:rPr>
              <a:t>digits. That is, n  is less than 2</a:t>
            </a:r>
            <a:r>
              <a:rPr lang="en-US" sz="1200" kern="1200" baseline="30000" dirty="0" smtClean="0">
                <a:solidFill>
                  <a:schemeClr val="tx1"/>
                </a:solidFill>
                <a:latin typeface="Arial" charset="0"/>
                <a:ea typeface="ＭＳ Ｐゴシック" pitchFamily="-107" charset="-128"/>
                <a:cs typeface="ＭＳ Ｐゴシック" pitchFamily="-107" charset="-128"/>
              </a:rPr>
              <a:t>1024</a:t>
            </a:r>
            <a:r>
              <a:rPr lang="en-US" sz="1200" kern="1200" baseline="0" dirty="0" smtClean="0">
                <a:solidFill>
                  <a:schemeClr val="tx1"/>
                </a:solidFill>
                <a:latin typeface="Arial" charset="0"/>
                <a:ea typeface="ＭＳ Ｐゴシック" pitchFamily="-107" charset="-128"/>
                <a:cs typeface="ＭＳ Ｐゴシック" pitchFamily="-107" charset="-128"/>
              </a:rPr>
              <a:t> . We examine RSA in this section in some detail,</a:t>
            </a:r>
          </a:p>
          <a:p>
            <a:r>
              <a:rPr lang="en-US" sz="1200" kern="1200" baseline="0" dirty="0" smtClean="0">
                <a:solidFill>
                  <a:schemeClr val="tx1"/>
                </a:solidFill>
                <a:latin typeface="Arial" charset="0"/>
                <a:ea typeface="ＭＳ Ｐゴシック" pitchFamily="-107" charset="-128"/>
                <a:cs typeface="ＭＳ Ｐゴシック" pitchFamily="-107" charset="-128"/>
              </a:rPr>
              <a:t>beginning with an explanation of the algorithm. Then we examine some of the computational</a:t>
            </a:r>
          </a:p>
          <a:p>
            <a:r>
              <a:rPr lang="en-US" sz="1200" kern="1200" baseline="0" dirty="0" smtClean="0">
                <a:solidFill>
                  <a:schemeClr val="tx1"/>
                </a:solidFill>
                <a:latin typeface="Arial" charset="0"/>
                <a:ea typeface="ＭＳ Ｐゴシック" pitchFamily="-107" charset="-128"/>
                <a:cs typeface="ＭＳ Ｐゴシック" pitchFamily="-107" charset="-128"/>
              </a:rPr>
              <a:t>and cryptanalytical implications of RSA.</a:t>
            </a:r>
            <a:endParaRPr lang="en-AU"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133857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997A3115-DA4F-7944-8D9D-AAB9DF8DF3CE}" type="slidenum">
              <a:rPr lang="en-AU">
                <a:latin typeface="Arial" pitchFamily="-84" charset="0"/>
              </a:rPr>
              <a:pPr/>
              <a:t>18</a:t>
            </a:fld>
            <a:endParaRPr lang="en-AU" dirty="0">
              <a:latin typeface="Arial" pitchFamily="-8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r>
              <a:rPr lang="en-US" sz="1200" b="0" kern="1200" baseline="0" dirty="0" smtClean="0">
                <a:solidFill>
                  <a:schemeClr val="tx1"/>
                </a:solidFill>
                <a:latin typeface="Arial" charset="0"/>
                <a:ea typeface="ＭＳ Ｐゴシック" pitchFamily="-107" charset="-128"/>
                <a:cs typeface="ＭＳ Ｐゴシック" pitchFamily="-107" charset="-128"/>
              </a:rPr>
              <a:t> RSA makes use of an expression with exponentials. Plaintext is encrypted in blocks,</a:t>
            </a:r>
          </a:p>
          <a:p>
            <a:r>
              <a:rPr lang="en-US" sz="1200" b="0" kern="1200" baseline="0" dirty="0" smtClean="0">
                <a:solidFill>
                  <a:schemeClr val="tx1"/>
                </a:solidFill>
                <a:latin typeface="Arial" charset="0"/>
                <a:ea typeface="ＭＳ Ｐゴシック" pitchFamily="-107" charset="-128"/>
                <a:cs typeface="ＭＳ Ｐゴシック" pitchFamily="-107" charset="-128"/>
              </a:rPr>
              <a:t>with each block having a binary value less than some number n . That is, the block</a:t>
            </a:r>
          </a:p>
          <a:p>
            <a:r>
              <a:rPr lang="en-US" sz="1200" b="0" kern="1200" baseline="0" dirty="0" smtClean="0">
                <a:solidFill>
                  <a:schemeClr val="tx1"/>
                </a:solidFill>
                <a:latin typeface="Arial" charset="0"/>
                <a:ea typeface="ＭＳ Ｐゴシック" pitchFamily="-107" charset="-128"/>
                <a:cs typeface="ＭＳ Ｐゴシック" pitchFamily="-107" charset="-128"/>
              </a:rPr>
              <a:t>size must be less than or equal to log</a:t>
            </a:r>
            <a:r>
              <a:rPr lang="en-US" sz="1200" b="0" kern="1200" baseline="-25000" dirty="0" smtClean="0">
                <a:solidFill>
                  <a:schemeClr val="tx1"/>
                </a:solidFill>
                <a:latin typeface="Arial" charset="0"/>
                <a:ea typeface="ＭＳ Ｐゴシック" pitchFamily="-107" charset="-128"/>
                <a:cs typeface="ＭＳ Ｐゴシック" pitchFamily="-107" charset="-128"/>
              </a:rPr>
              <a:t>2</a:t>
            </a:r>
            <a:r>
              <a:rPr lang="en-US" sz="1200" b="0" kern="1200" baseline="0" dirty="0" smtClean="0">
                <a:solidFill>
                  <a:schemeClr val="tx1"/>
                </a:solidFill>
                <a:latin typeface="Arial" charset="0"/>
                <a:ea typeface="ＭＳ Ｐゴシック" pitchFamily="-107" charset="-128"/>
                <a:cs typeface="ＭＳ Ｐゴシック" pitchFamily="-107" charset="-128"/>
              </a:rPr>
              <a:t> (n ) +  1; in practice, the block size is i  bits,</a:t>
            </a:r>
          </a:p>
          <a:p>
            <a:r>
              <a:rPr lang="en-US" sz="1200" b="0" kern="1200" baseline="0" dirty="0" smtClean="0">
                <a:solidFill>
                  <a:schemeClr val="tx1"/>
                </a:solidFill>
                <a:latin typeface="Arial" charset="0"/>
                <a:ea typeface="ＭＳ Ｐゴシック" pitchFamily="-107" charset="-128"/>
                <a:cs typeface="ＭＳ Ｐゴシック" pitchFamily="-107" charset="-128"/>
              </a:rPr>
              <a:t>where 2</a:t>
            </a:r>
            <a:r>
              <a:rPr lang="en-US" sz="1200" b="0" kern="1200" baseline="30000" dirty="0" smtClean="0">
                <a:solidFill>
                  <a:schemeClr val="tx1"/>
                </a:solidFill>
                <a:latin typeface="Arial" charset="0"/>
                <a:ea typeface="ＭＳ Ｐゴシック" pitchFamily="-107" charset="-128"/>
                <a:cs typeface="ＭＳ Ｐゴシック" pitchFamily="-107" charset="-128"/>
              </a:rPr>
              <a:t>i </a:t>
            </a:r>
            <a:r>
              <a:rPr lang="en-US" sz="1200" b="0" kern="1200" baseline="0" dirty="0" smtClean="0">
                <a:solidFill>
                  <a:schemeClr val="tx1"/>
                </a:solidFill>
                <a:latin typeface="Arial" charset="0"/>
                <a:ea typeface="ＭＳ Ｐゴシック" pitchFamily="-107" charset="-128"/>
                <a:cs typeface="ＭＳ Ｐゴシック" pitchFamily="-107" charset="-128"/>
              </a:rPr>
              <a:t>&lt; n ≤  2</a:t>
            </a:r>
            <a:r>
              <a:rPr lang="en-US" sz="1200" b="0" kern="1200" baseline="30000" dirty="0" smtClean="0">
                <a:solidFill>
                  <a:schemeClr val="tx1"/>
                </a:solidFill>
                <a:latin typeface="Arial" charset="0"/>
                <a:ea typeface="ＭＳ Ｐゴシック" pitchFamily="-107" charset="-128"/>
                <a:cs typeface="ＭＳ Ｐゴシック" pitchFamily="-107" charset="-128"/>
              </a:rPr>
              <a:t>i+1 </a:t>
            </a:r>
            <a:r>
              <a:rPr lang="en-US" sz="1200" b="0" kern="1200" baseline="0" dirty="0" smtClean="0">
                <a:solidFill>
                  <a:schemeClr val="tx1"/>
                </a:solidFill>
                <a:latin typeface="Arial" charset="0"/>
                <a:ea typeface="ＭＳ Ｐゴシック" pitchFamily="-107" charset="-128"/>
                <a:cs typeface="ＭＳ Ｐゴシック" pitchFamily="-107" charset="-128"/>
              </a:rPr>
              <a:t>. Encryption and decryption are of the following form, for some</a:t>
            </a:r>
          </a:p>
          <a:p>
            <a:r>
              <a:rPr lang="en-US" sz="1200" b="0" kern="1200" baseline="0" dirty="0" smtClean="0">
                <a:solidFill>
                  <a:schemeClr val="tx1"/>
                </a:solidFill>
                <a:latin typeface="Arial" charset="0"/>
                <a:ea typeface="ＭＳ Ｐゴシック" pitchFamily="-107" charset="-128"/>
                <a:cs typeface="ＭＳ Ｐゴシック" pitchFamily="-107" charset="-128"/>
              </a:rPr>
              <a:t>plaintext block M  and ciphertext block C.</a:t>
            </a:r>
          </a:p>
          <a:p>
            <a:r>
              <a:rPr lang="en-US" sz="1200" b="0" kern="1200" baseline="0" dirty="0" smtClean="0">
                <a:solidFill>
                  <a:schemeClr val="tx1"/>
                </a:solidFill>
                <a:latin typeface="Arial" charset="0"/>
                <a:ea typeface="ＭＳ Ｐゴシック" pitchFamily="-107" charset="-128"/>
                <a:cs typeface="ＭＳ Ｐゴシック" pitchFamily="-107" charset="-128"/>
              </a:rPr>
              <a:t>C = M</a:t>
            </a:r>
            <a:r>
              <a:rPr lang="en-US" sz="2400" i="1" kern="1200" baseline="30000" dirty="0" smtClean="0">
                <a:solidFill>
                  <a:schemeClr val="tx2"/>
                </a:solidFill>
                <a:latin typeface="+mn-lt"/>
                <a:ea typeface="ＭＳ Ｐゴシック" pitchFamily="-84" charset="-128"/>
                <a:cs typeface="ＭＳ Ｐゴシック" pitchFamily="-84" charset="-128"/>
              </a:rPr>
              <a:t>e</a:t>
            </a:r>
            <a:r>
              <a:rPr lang="en-US" sz="1200" b="0" kern="1200" baseline="0" dirty="0" smtClean="0">
                <a:solidFill>
                  <a:schemeClr val="tx1"/>
                </a:solidFill>
                <a:latin typeface="Arial" charset="0"/>
                <a:ea typeface="ＭＳ Ｐゴシック" pitchFamily="-107" charset="-128"/>
                <a:cs typeface="ＭＳ Ｐゴシック" pitchFamily="-107" charset="-128"/>
              </a:rPr>
              <a:t>  mod n</a:t>
            </a:r>
          </a:p>
          <a:p>
            <a:r>
              <a:rPr lang="en-US" sz="1200" b="0" kern="1200" baseline="0" dirty="0" smtClean="0">
                <a:solidFill>
                  <a:schemeClr val="tx1"/>
                </a:solidFill>
                <a:latin typeface="Arial" charset="0"/>
                <a:ea typeface="ＭＳ Ｐゴシック" pitchFamily="-107" charset="-128"/>
                <a:cs typeface="ＭＳ Ｐゴシック" pitchFamily="-107" charset="-128"/>
              </a:rPr>
              <a:t>M = C</a:t>
            </a:r>
            <a:r>
              <a:rPr lang="en-US" sz="2400" i="1" kern="1200" baseline="30000" dirty="0" smtClean="0">
                <a:solidFill>
                  <a:schemeClr val="tx2"/>
                </a:solidFill>
                <a:latin typeface="+mn-lt"/>
                <a:ea typeface="ＭＳ Ｐゴシック" pitchFamily="-84" charset="-128"/>
                <a:cs typeface="ＭＳ Ｐゴシック" pitchFamily="-84" charset="-128"/>
              </a:rPr>
              <a:t>d</a:t>
            </a:r>
            <a:r>
              <a:rPr lang="en-US" sz="1200" b="0" kern="1200" baseline="0" dirty="0" smtClean="0">
                <a:solidFill>
                  <a:schemeClr val="tx1"/>
                </a:solidFill>
                <a:latin typeface="Arial" charset="0"/>
                <a:ea typeface="ＭＳ Ｐゴシック" pitchFamily="-107" charset="-128"/>
                <a:cs typeface="ＭＳ Ｐゴシック" pitchFamily="-107" charset="-128"/>
              </a:rPr>
              <a:t>  mod n =  (M</a:t>
            </a:r>
            <a:r>
              <a:rPr lang="en-US" sz="2400" i="1" kern="1200" baseline="30000" dirty="0" smtClean="0">
                <a:solidFill>
                  <a:schemeClr val="tx2"/>
                </a:solidFill>
                <a:latin typeface="+mn-lt"/>
                <a:ea typeface="ＭＳ Ｐゴシック" pitchFamily="-84" charset="-128"/>
                <a:cs typeface="ＭＳ Ｐゴシック" pitchFamily="-84" charset="-128"/>
              </a:rPr>
              <a:t>e</a:t>
            </a:r>
            <a:r>
              <a:rPr lang="en-US" sz="1200" b="0" kern="1200" baseline="0" dirty="0" smtClean="0">
                <a:solidFill>
                  <a:schemeClr val="tx1"/>
                </a:solidFill>
                <a:latin typeface="Arial" charset="0"/>
                <a:ea typeface="ＭＳ Ｐゴシック" pitchFamily="-107" charset="-128"/>
                <a:cs typeface="ＭＳ Ｐゴシック" pitchFamily="-107" charset="-128"/>
              </a:rPr>
              <a:t> )</a:t>
            </a:r>
            <a:r>
              <a:rPr lang="en-US" sz="2400" i="1" kern="1200" baseline="30000" dirty="0" smtClean="0">
                <a:solidFill>
                  <a:schemeClr val="tx2"/>
                </a:solidFill>
                <a:latin typeface="+mn-lt"/>
                <a:ea typeface="ＭＳ Ｐゴシック" pitchFamily="-84" charset="-128"/>
                <a:cs typeface="ＭＳ Ｐゴシック" pitchFamily="-84" charset="-128"/>
              </a:rPr>
              <a:t>d</a:t>
            </a:r>
            <a:r>
              <a:rPr lang="en-US" sz="1200" b="0" kern="1200" baseline="0" dirty="0" smtClean="0">
                <a:solidFill>
                  <a:schemeClr val="tx1"/>
                </a:solidFill>
                <a:latin typeface="Arial" charset="0"/>
                <a:ea typeface="ＭＳ Ｐゴシック" pitchFamily="-107" charset="-128"/>
                <a:cs typeface="ＭＳ Ｐゴシック" pitchFamily="-107" charset="-128"/>
              </a:rPr>
              <a:t>  mod n = M</a:t>
            </a:r>
            <a:r>
              <a:rPr lang="en-US" sz="2400" i="1" kern="1200" baseline="30000" dirty="0" smtClean="0">
                <a:solidFill>
                  <a:schemeClr val="tx2"/>
                </a:solidFill>
                <a:latin typeface="+mn-lt"/>
                <a:ea typeface="ＭＳ Ｐゴシック" pitchFamily="-84" charset="-128"/>
                <a:cs typeface="ＭＳ Ｐゴシック" pitchFamily="-84" charset="-128"/>
              </a:rPr>
              <a:t>ed</a:t>
            </a:r>
            <a:r>
              <a:rPr lang="en-US" sz="1200" b="0" kern="1200" baseline="0" dirty="0" smtClean="0">
                <a:solidFill>
                  <a:schemeClr val="tx1"/>
                </a:solidFill>
                <a:latin typeface="Arial" charset="0"/>
                <a:ea typeface="ＭＳ Ｐゴシック" pitchFamily="-107" charset="-128"/>
                <a:cs typeface="ＭＳ Ｐゴシック" pitchFamily="-107" charset="-128"/>
              </a:rPr>
              <a:t>  mod n</a:t>
            </a:r>
          </a:p>
          <a:p>
            <a:r>
              <a:rPr lang="en-US" sz="1200" b="0" kern="1200" baseline="0" dirty="0" smtClean="0">
                <a:solidFill>
                  <a:schemeClr val="tx1"/>
                </a:solidFill>
                <a:latin typeface="Arial" charset="0"/>
                <a:ea typeface="ＭＳ Ｐゴシック" pitchFamily="-107" charset="-128"/>
                <a:cs typeface="ＭＳ Ｐゴシック" pitchFamily="-107" charset="-128"/>
              </a:rPr>
              <a:t> Both sender and receiver must know the value of n . The sender knows the</a:t>
            </a:r>
          </a:p>
          <a:p>
            <a:r>
              <a:rPr lang="en-US" sz="1200" b="0" kern="1200" baseline="0" dirty="0" smtClean="0">
                <a:solidFill>
                  <a:schemeClr val="tx1"/>
                </a:solidFill>
                <a:latin typeface="Arial" charset="0"/>
                <a:ea typeface="ＭＳ Ｐゴシック" pitchFamily="-107" charset="-128"/>
                <a:cs typeface="ＭＳ Ｐゴシック" pitchFamily="-107" charset="-128"/>
              </a:rPr>
              <a:t>value of e , and only the receiver knows the value of d . Thus, this is a public-key encryption</a:t>
            </a:r>
          </a:p>
          <a:p>
            <a:r>
              <a:rPr lang="en-US" sz="1200" b="0" kern="1200" baseline="0" dirty="0" smtClean="0">
                <a:solidFill>
                  <a:schemeClr val="tx1"/>
                </a:solidFill>
                <a:latin typeface="Arial" charset="0"/>
                <a:ea typeface="ＭＳ Ｐゴシック" pitchFamily="-107" charset="-128"/>
                <a:cs typeface="ＭＳ Ｐゴシック" pitchFamily="-107" charset="-128"/>
              </a:rPr>
              <a:t>algorithm with a public key of PU =  {e , n } and a private key of PR =  {d , n }.</a:t>
            </a:r>
            <a:endParaRPr lang="en-US" b="0" dirty="0" smtClean="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908604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19</a:t>
            </a:fld>
            <a:endParaRPr>
              <a:latin typeface="Arial"/>
              <a:ea typeface="Arial"/>
              <a:cs typeface="Arial"/>
              <a:sym typeface="Arial"/>
            </a:endParaRPr>
          </a:p>
        </p:txBody>
      </p:sp>
      <p:sp>
        <p:nvSpPr>
          <p:cNvPr id="400" name="Google Shape;40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1" name="Google Shape;40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Arial"/>
                <a:ea typeface="Arial"/>
                <a:cs typeface="Arial"/>
                <a:sym typeface="Arial"/>
              </a:rPr>
              <a:t> The two most widely used public-key algorithms are RSA and Diffie–Hellman.</a:t>
            </a:r>
            <a:endParaRPr/>
          </a:p>
          <a:p>
            <a:pPr marL="0" lvl="0" indent="0" algn="l" rtl="0">
              <a:spcBef>
                <a:spcPts val="360"/>
              </a:spcBef>
              <a:spcAft>
                <a:spcPts val="0"/>
              </a:spcAft>
              <a:buNone/>
            </a:pPr>
            <a:r>
              <a:rPr lang="en-US" sz="1200">
                <a:solidFill>
                  <a:schemeClr val="dk1"/>
                </a:solidFill>
                <a:latin typeface="Arial"/>
                <a:ea typeface="Arial"/>
                <a:cs typeface="Arial"/>
                <a:sym typeface="Arial"/>
              </a:rPr>
              <a:t>We look at both of these in this section and then briefly introduce two other</a:t>
            </a:r>
            <a:endParaRPr/>
          </a:p>
          <a:p>
            <a:pPr marL="0" lvl="0" indent="0" algn="l" rtl="0">
              <a:spcBef>
                <a:spcPts val="360"/>
              </a:spcBef>
              <a:spcAft>
                <a:spcPts val="0"/>
              </a:spcAft>
              <a:buNone/>
            </a:pPr>
            <a:r>
              <a:rPr lang="en-US" sz="1200">
                <a:solidFill>
                  <a:schemeClr val="dk1"/>
                </a:solidFill>
                <a:latin typeface="Arial"/>
                <a:ea typeface="Arial"/>
                <a:cs typeface="Arial"/>
                <a:sym typeface="Arial"/>
              </a:rPr>
              <a:t>algorithms.</a:t>
            </a:r>
            <a:endParaRPr/>
          </a:p>
          <a:p>
            <a:pPr marL="0" lvl="0" indent="0" algn="l" rtl="0">
              <a:spcBef>
                <a:spcPts val="360"/>
              </a:spcBef>
              <a:spcAft>
                <a:spcPts val="0"/>
              </a:spcAft>
              <a:buNone/>
            </a:pPr>
            <a:endParaRPr sz="1200">
              <a:solidFill>
                <a:schemeClr val="dk1"/>
              </a:solidFill>
              <a:latin typeface="Arial"/>
              <a:ea typeface="Arial"/>
              <a:cs typeface="Arial"/>
              <a:sym typeface="Arial"/>
            </a:endParaRPr>
          </a:p>
          <a:p>
            <a:pPr marL="0" lvl="0" indent="0" algn="l" rtl="0">
              <a:spcBef>
                <a:spcPts val="360"/>
              </a:spcBef>
              <a:spcAft>
                <a:spcPts val="0"/>
              </a:spcAft>
              <a:buNone/>
            </a:pPr>
            <a:r>
              <a:rPr lang="en-US" sz="1200">
                <a:solidFill>
                  <a:schemeClr val="dk1"/>
                </a:solidFill>
                <a:latin typeface="Arial"/>
                <a:ea typeface="Arial"/>
                <a:cs typeface="Arial"/>
                <a:sym typeface="Arial"/>
              </a:rPr>
              <a:t>One of the first public-key schemes was developed in 1977 by Ron Rivest, Adi</a:t>
            </a:r>
            <a:endParaRPr/>
          </a:p>
          <a:p>
            <a:pPr marL="0" lvl="0" indent="0" algn="l" rtl="0">
              <a:spcBef>
                <a:spcPts val="360"/>
              </a:spcBef>
              <a:spcAft>
                <a:spcPts val="0"/>
              </a:spcAft>
              <a:buNone/>
            </a:pPr>
            <a:r>
              <a:rPr lang="en-US" sz="1200">
                <a:solidFill>
                  <a:schemeClr val="dk1"/>
                </a:solidFill>
                <a:latin typeface="Arial"/>
                <a:ea typeface="Arial"/>
                <a:cs typeface="Arial"/>
                <a:sym typeface="Arial"/>
              </a:rPr>
              <a:t>Shamir, and Len Adleman at MIT and first published in 1978 [RIVE78]. The</a:t>
            </a:r>
            <a:endParaRPr/>
          </a:p>
          <a:p>
            <a:pPr marL="0" lvl="0" indent="0" algn="l" rtl="0">
              <a:spcBef>
                <a:spcPts val="360"/>
              </a:spcBef>
              <a:spcAft>
                <a:spcPts val="0"/>
              </a:spcAft>
              <a:buNone/>
            </a:pPr>
            <a:r>
              <a:rPr lang="en-US" sz="1200">
                <a:solidFill>
                  <a:schemeClr val="dk1"/>
                </a:solidFill>
                <a:latin typeface="Arial"/>
                <a:ea typeface="Arial"/>
                <a:cs typeface="Arial"/>
                <a:sym typeface="Arial"/>
              </a:rPr>
              <a:t>RSA scheme has since that time reigned supreme as the most widely accepted and</a:t>
            </a:r>
            <a:endParaRPr/>
          </a:p>
          <a:p>
            <a:pPr marL="0" lvl="0" indent="0" algn="l" rtl="0">
              <a:spcBef>
                <a:spcPts val="360"/>
              </a:spcBef>
              <a:spcAft>
                <a:spcPts val="0"/>
              </a:spcAft>
              <a:buNone/>
            </a:pPr>
            <a:r>
              <a:rPr lang="en-US" sz="1200">
                <a:solidFill>
                  <a:schemeClr val="dk1"/>
                </a:solidFill>
                <a:latin typeface="Arial"/>
                <a:ea typeface="Arial"/>
                <a:cs typeface="Arial"/>
                <a:sym typeface="Arial"/>
              </a:rPr>
              <a:t>implemented approach to public-key encryption. RSA  is a block cipher in which the</a:t>
            </a:r>
            <a:endParaRPr/>
          </a:p>
          <a:p>
            <a:pPr marL="0" lvl="0" indent="0" algn="l" rtl="0">
              <a:spcBef>
                <a:spcPts val="360"/>
              </a:spcBef>
              <a:spcAft>
                <a:spcPts val="0"/>
              </a:spcAft>
              <a:buNone/>
            </a:pPr>
            <a:r>
              <a:rPr lang="en-US" sz="1200">
                <a:solidFill>
                  <a:schemeClr val="dk1"/>
                </a:solidFill>
                <a:latin typeface="Arial"/>
                <a:ea typeface="Arial"/>
                <a:cs typeface="Arial"/>
                <a:sym typeface="Arial"/>
              </a:rPr>
              <a:t>plaintext and ciphertext are integers between 0 and n -  1 for some n.</a:t>
            </a:r>
            <a:endParaRPr/>
          </a:p>
          <a:p>
            <a:pPr marL="0" lvl="0" indent="0" algn="l" rtl="0">
              <a:spcBef>
                <a:spcPts val="360"/>
              </a:spcBef>
              <a:spcAft>
                <a:spcPts val="0"/>
              </a:spcAft>
              <a:buNone/>
            </a:pPr>
            <a:endParaRPr sz="1200">
              <a:solidFill>
                <a:schemeClr val="dk1"/>
              </a:solidFill>
              <a:latin typeface="Arial"/>
              <a:ea typeface="Arial"/>
              <a:cs typeface="Arial"/>
              <a:sym typeface="Arial"/>
            </a:endParaRPr>
          </a:p>
          <a:p>
            <a:pPr marL="0" lvl="0" indent="0" algn="l" rtl="0">
              <a:spcBef>
                <a:spcPts val="360"/>
              </a:spcBef>
              <a:spcAft>
                <a:spcPts val="0"/>
              </a:spcAft>
              <a:buNone/>
            </a:pPr>
            <a:r>
              <a:rPr lang="en-US" sz="1200">
                <a:solidFill>
                  <a:schemeClr val="dk1"/>
                </a:solidFill>
                <a:latin typeface="Arial"/>
                <a:ea typeface="Arial"/>
                <a:cs typeface="Arial"/>
                <a:sym typeface="Arial"/>
              </a:rPr>
              <a:t> Figure 3.10 summarizes the RSA algorithm.</a:t>
            </a:r>
            <a:endParaRPr>
              <a:latin typeface="Arial"/>
              <a:ea typeface="Arial"/>
              <a:cs typeface="Arial"/>
              <a:sym typeface="Arial"/>
            </a:endParaRPr>
          </a:p>
        </p:txBody>
      </p:sp>
    </p:spTree>
    <p:extLst>
      <p:ext uri="{BB962C8B-B14F-4D97-AF65-F5344CB8AC3E}">
        <p14:creationId xmlns:p14="http://schemas.microsoft.com/office/powerpoint/2010/main" val="347090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pPr marL="0" lvl="0" indent="0" algn="l" rtl="0">
              <a:spcBef>
                <a:spcPts val="0"/>
              </a:spcBef>
              <a:spcAft>
                <a:spcPts val="0"/>
              </a:spcAft>
              <a:buNone/>
            </a:pPr>
            <a:endParaRPr lang="en-US" dirty="0">
              <a:latin typeface="Arial"/>
              <a:ea typeface="Arial"/>
              <a:cs typeface="Arial"/>
              <a:sym typeface="Arial"/>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2</a:t>
            </a:fld>
            <a:endParaRPr lang="en-AU" smtClean="0">
              <a:latin typeface="Arial" pitchFamily="-1"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1F9FA7F6-4528-5C47-BC6D-8990C098D36A}" type="slidenum">
              <a:rPr lang="en-AU">
                <a:latin typeface="Arial" pitchFamily="-84" charset="0"/>
              </a:rPr>
              <a:pPr/>
              <a:t>23</a:t>
            </a:fld>
            <a:endParaRPr lang="en-AU" dirty="0">
              <a:latin typeface="Arial" pitchFamily="-84"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endParaRPr lang="en-AU" b="0" dirty="0" smtClean="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3719940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1F9FA7F6-4528-5C47-BC6D-8990C098D36A}" type="slidenum">
              <a:rPr lang="en-AU">
                <a:latin typeface="Arial" pitchFamily="-84" charset="0"/>
              </a:rPr>
              <a:pPr/>
              <a:t>24</a:t>
            </a:fld>
            <a:endParaRPr lang="en-AU" dirty="0">
              <a:latin typeface="Arial" pitchFamily="-84"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endParaRPr lang="en-AU" b="0" dirty="0" smtClean="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763371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1F9FA7F6-4528-5C47-BC6D-8990C098D36A}" type="slidenum">
              <a:rPr lang="en-AU">
                <a:latin typeface="Arial" pitchFamily="-84" charset="0"/>
              </a:rPr>
              <a:pPr/>
              <a:t>25</a:t>
            </a:fld>
            <a:endParaRPr lang="en-AU" dirty="0">
              <a:latin typeface="Arial" pitchFamily="-84"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endParaRPr lang="en-AU" b="0" dirty="0" smtClean="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736985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charset="0"/>
                <a:ea typeface="ＭＳ Ｐゴシック" pitchFamily="-107" charset="-128"/>
                <a:cs typeface="ＭＳ Ｐゴシック" pitchFamily="-107" charset="-128"/>
              </a:rPr>
              <a:t> An example from [SING99] is shown in Figure 9.6.</a:t>
            </a:r>
            <a:endParaRPr lang="en-US" dirty="0"/>
          </a:p>
        </p:txBody>
      </p:sp>
      <p:sp>
        <p:nvSpPr>
          <p:cNvPr id="4" name="Slide Number Placeholder 3"/>
          <p:cNvSpPr>
            <a:spLocks noGrp="1"/>
          </p:cNvSpPr>
          <p:nvPr>
            <p:ph type="sldNum" sz="quarter" idx="10"/>
          </p:nvPr>
        </p:nvSpPr>
        <p:spPr/>
        <p:txBody>
          <a:bodyPr/>
          <a:lstStyle/>
          <a:p>
            <a:pPr>
              <a:defRPr/>
            </a:pPr>
            <a:fld id="{A35BB17F-92FD-3D4C-A740-854BEAB48CBE}" type="slidenum">
              <a:rPr lang="en-AU" smtClean="0"/>
              <a:pPr>
                <a:defRPr/>
              </a:pPr>
              <a:t>26</a:t>
            </a:fld>
            <a:endParaRPr lang="en-AU" dirty="0"/>
          </a:p>
        </p:txBody>
      </p:sp>
    </p:spTree>
    <p:extLst>
      <p:ext uri="{BB962C8B-B14F-4D97-AF65-F5344CB8AC3E}">
        <p14:creationId xmlns:p14="http://schemas.microsoft.com/office/powerpoint/2010/main" val="2691688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4" name="Google Shape;41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80000"/>
              </a:lnSpc>
              <a:spcBef>
                <a:spcPts val="0"/>
              </a:spcBef>
              <a:spcAft>
                <a:spcPts val="0"/>
              </a:spcAft>
              <a:buNone/>
            </a:pPr>
            <a:r>
              <a:rPr lang="en-US" sz="839" dirty="0">
                <a:solidFill>
                  <a:schemeClr val="dk1"/>
                </a:solidFill>
                <a:latin typeface="Arial"/>
                <a:ea typeface="Arial"/>
                <a:cs typeface="Arial"/>
                <a:sym typeface="Arial"/>
              </a:rPr>
              <a:t> The </a:t>
            </a:r>
            <a:r>
              <a:rPr lang="en-US" sz="839" b="0" dirty="0">
                <a:solidFill>
                  <a:schemeClr val="dk1"/>
                </a:solidFill>
                <a:latin typeface="Arial"/>
                <a:ea typeface="Arial"/>
                <a:cs typeface="Arial"/>
                <a:sym typeface="Arial"/>
              </a:rPr>
              <a:t>security of RSA depends on it being used in such a</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way as to counter potential attacks. Four possible attack approaches are as follows:</a:t>
            </a:r>
            <a:endParaRPr dirty="0"/>
          </a:p>
          <a:p>
            <a:pPr marL="0" lvl="0" indent="0" algn="l" rtl="0">
              <a:lnSpc>
                <a:spcPct val="80000"/>
              </a:lnSpc>
              <a:spcBef>
                <a:spcPts val="252"/>
              </a:spcBef>
              <a:spcAft>
                <a:spcPts val="0"/>
              </a:spcAft>
              <a:buNone/>
            </a:pPr>
            <a:endParaRPr sz="839" b="0"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 Mathematical attacks:  There are several approaches, all equivalent in effort to</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factoring the product of two primes. The defense against mathematical attacks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is to use a large key size. Thus, the larger the number of bits in d , the better.</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However, because the calculations involved, both in key generation and in encryption/</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decryption, are complex, the larger the size of the key, the slower the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system will run. SP 800-131A (Transitions: Recommendation for Transitioning</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the Use of Cryptographic Algorithms and Key Lengths , November 2015) recommends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the use of a 2048-bit key size. A recent report from the European</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Union Agency for Network and Information Security (Algorithms, key size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and parameters report—2014 , November 2014) recommends a 3072-bit key</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length. Either of these lengths should provide adequate security for a considerable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time into the future.</a:t>
            </a:r>
            <a:endParaRPr dirty="0"/>
          </a:p>
          <a:p>
            <a:pPr marL="0" lvl="0" indent="0" algn="l" rtl="0">
              <a:lnSpc>
                <a:spcPct val="80000"/>
              </a:lnSpc>
              <a:spcBef>
                <a:spcPts val="252"/>
              </a:spcBef>
              <a:spcAft>
                <a:spcPts val="0"/>
              </a:spcAft>
              <a:buNone/>
            </a:pPr>
            <a:endParaRPr sz="839" b="0"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 Timing attacks:  These depend on the running time of the decryption algorithm.</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Various approaches to mask the time required so as to thwart attempts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to deduce key size have been suggested, such as introducing a random delay.</a:t>
            </a:r>
            <a:endParaRPr dirty="0"/>
          </a:p>
          <a:p>
            <a:pPr marL="0" lvl="0" indent="0" algn="l" rtl="0">
              <a:lnSpc>
                <a:spcPct val="80000"/>
              </a:lnSpc>
              <a:spcBef>
                <a:spcPts val="252"/>
              </a:spcBef>
              <a:spcAft>
                <a:spcPts val="0"/>
              </a:spcAft>
              <a:buNone/>
            </a:pPr>
            <a:endParaRPr sz="839" b="0"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 Chosen ciphertext attacks:  This type of attack exploits properties of the RSA</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algorithm by selecting blocks of data that, when processed using the target’s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private key, yield information needed for cryptanalysis. These attacks can be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thwarted by suitable padding of the plaintext.</a:t>
            </a:r>
            <a:endParaRPr dirty="0"/>
          </a:p>
          <a:p>
            <a:pPr marL="0" lvl="0" indent="0" algn="l" rtl="0">
              <a:lnSpc>
                <a:spcPct val="80000"/>
              </a:lnSpc>
              <a:spcBef>
                <a:spcPts val="252"/>
              </a:spcBef>
              <a:spcAft>
                <a:spcPts val="0"/>
              </a:spcAft>
              <a:buNone/>
            </a:pPr>
            <a:endParaRPr sz="839"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To counter sophisticated chosen ciphertext attacks, RSA Security Inc., a</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leading RSA vendor and former holder of the RSA patent, recommends modifying</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the plaintext using a procedure known as optimal asymmetric encryption padding</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(OAEP). A full discussion of the threats and OAEP are beyond our scope;</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see [POIN02] for an introduction and [BELL94a] for a thorough analysis. Here, we</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simply summarize the OAEP procedure.</a:t>
            </a:r>
            <a:endParaRPr sz="839" dirty="0"/>
          </a:p>
        </p:txBody>
      </p:sp>
      <p:sp>
        <p:nvSpPr>
          <p:cNvPr id="415" name="Google Shape;41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923610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4" name="Google Shape;41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80000"/>
              </a:lnSpc>
              <a:spcBef>
                <a:spcPts val="0"/>
              </a:spcBef>
              <a:spcAft>
                <a:spcPts val="0"/>
              </a:spcAft>
              <a:buNone/>
            </a:pPr>
            <a:r>
              <a:rPr lang="en-US" sz="839" dirty="0">
                <a:solidFill>
                  <a:schemeClr val="dk1"/>
                </a:solidFill>
                <a:latin typeface="Arial"/>
                <a:ea typeface="Arial"/>
                <a:cs typeface="Arial"/>
                <a:sym typeface="Arial"/>
              </a:rPr>
              <a:t> The </a:t>
            </a:r>
            <a:r>
              <a:rPr lang="en-US" sz="839" b="0" dirty="0">
                <a:solidFill>
                  <a:schemeClr val="dk1"/>
                </a:solidFill>
                <a:latin typeface="Arial"/>
                <a:ea typeface="Arial"/>
                <a:cs typeface="Arial"/>
                <a:sym typeface="Arial"/>
              </a:rPr>
              <a:t>security of RSA depends on it being used in such a</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way as to counter potential attacks. Four possible attack approaches are as follows:</a:t>
            </a:r>
            <a:endParaRPr dirty="0"/>
          </a:p>
          <a:p>
            <a:pPr marL="0" lvl="0" indent="0" algn="l" rtl="0">
              <a:lnSpc>
                <a:spcPct val="80000"/>
              </a:lnSpc>
              <a:spcBef>
                <a:spcPts val="252"/>
              </a:spcBef>
              <a:spcAft>
                <a:spcPts val="0"/>
              </a:spcAft>
              <a:buNone/>
            </a:pPr>
            <a:endParaRPr sz="839" b="0"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 Mathematical attacks:  There are several approaches, all equivalent in effort to</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factoring the product of two primes. The defense against mathematical attacks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is to use a large key size. Thus, the larger the number of bits in d , the better.</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However, because the calculations involved, both in key generation and in encryption/</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decryption, are complex, the larger the size of the key, the slower the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system will run. SP 800-131A (Transitions: Recommendation for Transitioning</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the Use of Cryptographic Algorithms and Key Lengths , November 2015) recommends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the use of a 2048-bit key size. A recent report from the European</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Union Agency for Network and Information Security (Algorithms, key size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and parameters report—2014 , November 2014) recommends a 3072-bit key</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length. Either of these lengths should provide adequate security for a considerable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time into the future.</a:t>
            </a:r>
            <a:endParaRPr dirty="0"/>
          </a:p>
          <a:p>
            <a:pPr marL="0" lvl="0" indent="0" algn="l" rtl="0">
              <a:lnSpc>
                <a:spcPct val="80000"/>
              </a:lnSpc>
              <a:spcBef>
                <a:spcPts val="252"/>
              </a:spcBef>
              <a:spcAft>
                <a:spcPts val="0"/>
              </a:spcAft>
              <a:buNone/>
            </a:pPr>
            <a:endParaRPr sz="839" b="0"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 Timing attacks:  These depend on the running time of the decryption algorithm.</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Various approaches to mask the time required so as to thwart attempts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to deduce key size have been suggested, such as introducing a random delay.</a:t>
            </a:r>
            <a:endParaRPr dirty="0"/>
          </a:p>
          <a:p>
            <a:pPr marL="0" lvl="0" indent="0" algn="l" rtl="0">
              <a:lnSpc>
                <a:spcPct val="80000"/>
              </a:lnSpc>
              <a:spcBef>
                <a:spcPts val="252"/>
              </a:spcBef>
              <a:spcAft>
                <a:spcPts val="0"/>
              </a:spcAft>
              <a:buNone/>
            </a:pPr>
            <a:endParaRPr sz="839" b="0"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 Chosen ciphertext attacks:  This type of attack exploits properties of the RSA</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algorithm by selecting blocks of data that, when processed using the target’s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private key, yield information needed for cryptanalysis. These attacks can be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thwarted by suitable padding of the plaintext.</a:t>
            </a:r>
            <a:endParaRPr dirty="0"/>
          </a:p>
          <a:p>
            <a:pPr marL="0" lvl="0" indent="0" algn="l" rtl="0">
              <a:lnSpc>
                <a:spcPct val="80000"/>
              </a:lnSpc>
              <a:spcBef>
                <a:spcPts val="252"/>
              </a:spcBef>
              <a:spcAft>
                <a:spcPts val="0"/>
              </a:spcAft>
              <a:buNone/>
            </a:pPr>
            <a:endParaRPr sz="839"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To counter sophisticated chosen ciphertext attacks, RSA Security Inc., a</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leading RSA vendor and former holder of the RSA patent, recommends modifying</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the plaintext using a procedure known as optimal asymmetric encryption padding</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(OAEP). A full discussion of the threats and OAEP are beyond our scope;</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see [POIN02] for an introduction and [BELL94a] for a thorough analysis. Here, we</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simply summarize the OAEP procedure.</a:t>
            </a:r>
            <a:endParaRPr sz="839" dirty="0"/>
          </a:p>
        </p:txBody>
      </p:sp>
      <p:sp>
        <p:nvSpPr>
          <p:cNvPr id="415" name="Google Shape;41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194852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4" name="Google Shape;41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80000"/>
              </a:lnSpc>
              <a:spcBef>
                <a:spcPts val="0"/>
              </a:spcBef>
              <a:spcAft>
                <a:spcPts val="0"/>
              </a:spcAft>
              <a:buNone/>
            </a:pPr>
            <a:r>
              <a:rPr lang="en-US" sz="839" dirty="0">
                <a:solidFill>
                  <a:schemeClr val="dk1"/>
                </a:solidFill>
                <a:latin typeface="Arial"/>
                <a:ea typeface="Arial"/>
                <a:cs typeface="Arial"/>
                <a:sym typeface="Arial"/>
              </a:rPr>
              <a:t> The </a:t>
            </a:r>
            <a:r>
              <a:rPr lang="en-US" sz="839" b="0" dirty="0">
                <a:solidFill>
                  <a:schemeClr val="dk1"/>
                </a:solidFill>
                <a:latin typeface="Arial"/>
                <a:ea typeface="Arial"/>
                <a:cs typeface="Arial"/>
                <a:sym typeface="Arial"/>
              </a:rPr>
              <a:t>security of RSA depends on it being used in such a</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way as to counter potential attacks. Four possible attack approaches are as follows:</a:t>
            </a:r>
            <a:endParaRPr dirty="0"/>
          </a:p>
          <a:p>
            <a:pPr marL="0" lvl="0" indent="0" algn="l" rtl="0">
              <a:lnSpc>
                <a:spcPct val="80000"/>
              </a:lnSpc>
              <a:spcBef>
                <a:spcPts val="252"/>
              </a:spcBef>
              <a:spcAft>
                <a:spcPts val="0"/>
              </a:spcAft>
              <a:buNone/>
            </a:pPr>
            <a:endParaRPr sz="839" b="0"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 Mathematical attacks:  There are several approaches, all equivalent in effort to</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factoring the product of two primes. The defense against mathematical attacks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is to use a large key size. Thus, the larger the number of bits in d , the better.</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However, because the calculations involved, both in key generation and in encryption/</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decryption, are complex, the larger the size of the key, the slower the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system will run. SP 800-131A (Transitions: Recommendation for Transitioning</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the Use of Cryptographic Algorithms and Key Lengths , November 2015) recommends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the use of a 2048-bit key size. A recent report from the European</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Union Agency for Network and Information Security (Algorithms, key size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and parameters report—2014 , November 2014) recommends a 3072-bit key</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length. Either of these lengths should provide adequate security for a considerable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time into the future.</a:t>
            </a:r>
            <a:endParaRPr dirty="0"/>
          </a:p>
          <a:p>
            <a:pPr marL="0" lvl="0" indent="0" algn="l" rtl="0">
              <a:lnSpc>
                <a:spcPct val="80000"/>
              </a:lnSpc>
              <a:spcBef>
                <a:spcPts val="252"/>
              </a:spcBef>
              <a:spcAft>
                <a:spcPts val="0"/>
              </a:spcAft>
              <a:buNone/>
            </a:pPr>
            <a:endParaRPr sz="839" b="0"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 Timing attacks:  These depend on the running time of the decryption algorithm.</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Various approaches to mask the time required so as to thwart attempts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to deduce key size have been suggested, such as introducing a random delay.</a:t>
            </a:r>
            <a:endParaRPr dirty="0"/>
          </a:p>
          <a:p>
            <a:pPr marL="0" lvl="0" indent="0" algn="l" rtl="0">
              <a:lnSpc>
                <a:spcPct val="80000"/>
              </a:lnSpc>
              <a:spcBef>
                <a:spcPts val="252"/>
              </a:spcBef>
              <a:spcAft>
                <a:spcPts val="0"/>
              </a:spcAft>
              <a:buNone/>
            </a:pPr>
            <a:endParaRPr sz="839" b="0"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 Chosen ciphertext attacks:  This type of attack exploits properties of the RSA</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algorithm by selecting blocks of data that, when processed using the target’s</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private key, yield information needed for cryptanalysis. These attacks can be</a:t>
            </a:r>
            <a:endParaRPr dirty="0"/>
          </a:p>
          <a:p>
            <a:pPr marL="0" lvl="0" indent="0" algn="l" rtl="0">
              <a:lnSpc>
                <a:spcPct val="80000"/>
              </a:lnSpc>
              <a:spcBef>
                <a:spcPts val="252"/>
              </a:spcBef>
              <a:spcAft>
                <a:spcPts val="0"/>
              </a:spcAft>
              <a:buNone/>
            </a:pPr>
            <a:r>
              <a:rPr lang="en-US" sz="839" b="0" dirty="0">
                <a:solidFill>
                  <a:schemeClr val="dk1"/>
                </a:solidFill>
                <a:latin typeface="Arial"/>
                <a:ea typeface="Arial"/>
                <a:cs typeface="Arial"/>
                <a:sym typeface="Arial"/>
              </a:rPr>
              <a:t>thwarted by suitable padding of the plaintext.</a:t>
            </a:r>
            <a:endParaRPr dirty="0"/>
          </a:p>
          <a:p>
            <a:pPr marL="0" lvl="0" indent="0" algn="l" rtl="0">
              <a:lnSpc>
                <a:spcPct val="80000"/>
              </a:lnSpc>
              <a:spcBef>
                <a:spcPts val="252"/>
              </a:spcBef>
              <a:spcAft>
                <a:spcPts val="0"/>
              </a:spcAft>
              <a:buNone/>
            </a:pPr>
            <a:endParaRPr sz="839" dirty="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To counter sophisticated chosen ciphertext attacks, RSA Security Inc., a</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leading RSA vendor and former holder of the RSA patent, recommends modifying</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the plaintext using a procedure known as optimal asymmetric encryption padding</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(OAEP). A full discussion of the threats and OAEP are beyond our scope;</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see [POIN02] for an introduction and [BELL94a] for a thorough analysis. Here, we</a:t>
            </a:r>
            <a:endParaRPr dirty="0"/>
          </a:p>
          <a:p>
            <a:pPr marL="0" lvl="0" indent="0" algn="l" rtl="0">
              <a:lnSpc>
                <a:spcPct val="80000"/>
              </a:lnSpc>
              <a:spcBef>
                <a:spcPts val="252"/>
              </a:spcBef>
              <a:spcAft>
                <a:spcPts val="0"/>
              </a:spcAft>
              <a:buNone/>
            </a:pPr>
            <a:r>
              <a:rPr lang="en-US" sz="839" dirty="0">
                <a:solidFill>
                  <a:schemeClr val="dk1"/>
                </a:solidFill>
                <a:latin typeface="Arial"/>
                <a:ea typeface="Arial"/>
                <a:cs typeface="Arial"/>
                <a:sym typeface="Arial"/>
              </a:rPr>
              <a:t>simply summarize the OAEP procedure.</a:t>
            </a:r>
            <a:endParaRPr sz="839" dirty="0"/>
          </a:p>
        </p:txBody>
      </p:sp>
      <p:sp>
        <p:nvSpPr>
          <p:cNvPr id="415" name="Google Shape;41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39831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5B61B82-3F05-8440-B5E9-04DC4ECE26F9}" type="slidenum">
              <a:rPr lang="en-AU">
                <a:latin typeface="Arial" pitchFamily="-84" charset="0"/>
              </a:rPr>
              <a:pPr/>
              <a:t>30</a:t>
            </a:fld>
            <a:endParaRPr lang="en-AU" dirty="0">
              <a:latin typeface="Arial" pitchFamily="-8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AU" sz="1200" b="0" i="0" u="none" strike="noStrike" cap="none" dirty="0" smtClean="0">
                <a:solidFill>
                  <a:schemeClr val="dk1"/>
                </a:solidFill>
                <a:effectLst/>
                <a:latin typeface="Arial"/>
                <a:ea typeface="Arial"/>
                <a:cs typeface="Arial"/>
                <a:sym typeface="Arial"/>
              </a:rPr>
              <a:t>Using RSA and given p=3, q=11, and e=7,</a:t>
            </a:r>
            <a:endParaRPr lang="en-US" sz="1200" b="0" i="0" u="none" strike="noStrike" cap="none" dirty="0" smtClean="0">
              <a:solidFill>
                <a:schemeClr val="dk1"/>
              </a:solidFill>
              <a:effectLst/>
              <a:latin typeface="Arial"/>
              <a:ea typeface="Arial"/>
              <a:cs typeface="Arial"/>
              <a:sym typeface="Arial"/>
            </a:endParaRPr>
          </a:p>
          <a:p>
            <a:pPr lvl="0"/>
            <a:r>
              <a:rPr lang="en-AU" sz="1200" b="0" i="0" u="none" strike="noStrike" cap="none" dirty="0" smtClean="0">
                <a:solidFill>
                  <a:schemeClr val="dk1"/>
                </a:solidFill>
                <a:effectLst/>
                <a:latin typeface="Arial"/>
                <a:ea typeface="Arial"/>
                <a:cs typeface="Arial"/>
                <a:sym typeface="Arial"/>
              </a:rPr>
              <a:t>Find the private and public keys</a:t>
            </a:r>
            <a:endParaRPr lang="en-US" sz="1200" b="0" i="0" u="none" strike="noStrike" cap="none" dirty="0" smtClean="0">
              <a:solidFill>
                <a:schemeClr val="dk1"/>
              </a:solidFill>
              <a:effectLst/>
              <a:latin typeface="Arial"/>
              <a:ea typeface="Arial"/>
              <a:cs typeface="Arial"/>
              <a:sym typeface="Arial"/>
            </a:endParaRPr>
          </a:p>
          <a:p>
            <a:pPr lvl="0"/>
            <a:r>
              <a:rPr lang="en-AU" sz="1200" b="0" i="0" u="none" strike="noStrike" cap="none" dirty="0" smtClean="0">
                <a:solidFill>
                  <a:schemeClr val="dk1"/>
                </a:solidFill>
                <a:effectLst/>
                <a:latin typeface="Arial"/>
                <a:ea typeface="Arial"/>
                <a:cs typeface="Arial"/>
                <a:sym typeface="Arial"/>
              </a:rPr>
              <a:t>Encrypt and decrypt the message M=4 </a:t>
            </a:r>
            <a:endParaRPr lang="en-US" sz="1200" b="0" i="0" u="none" strike="noStrike" cap="none" dirty="0" smtClean="0">
              <a:solidFill>
                <a:schemeClr val="dk1"/>
              </a:solidFill>
              <a:effectLst/>
              <a:latin typeface="Arial"/>
              <a:ea typeface="Arial"/>
              <a:cs typeface="Arial"/>
              <a:sym typeface="Arial"/>
            </a:endParaRPr>
          </a:p>
          <a:p>
            <a:endParaRPr lang="en-US" b="0" i="0"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2525706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a:fld id="{CA75D5B9-F13E-4113-B0BF-8BC902BAFE83}" type="slidenum">
              <a:rPr lang="en-AU" altLang="en-US"/>
              <a:pPr rtl="0"/>
              <a:t>31</a:t>
            </a:fld>
            <a:endParaRPr lang="en-AU" alt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 The first published public-key algorithm appeared in the seminal paper by Diffie</a:t>
            </a:r>
          </a:p>
          <a:p>
            <a:r>
              <a:rPr lang="en-US" altLang="en-US" smtClean="0">
                <a:latin typeface="Arial" panose="020B0604020202020204" pitchFamily="34" charset="0"/>
              </a:rPr>
              <a:t>and Hellman that defined public-key cryptography [DIFF76b] and is generally</a:t>
            </a:r>
          </a:p>
          <a:p>
            <a:r>
              <a:rPr lang="en-US" altLang="en-US" smtClean="0">
                <a:latin typeface="Arial" panose="020B0604020202020204" pitchFamily="34" charset="0"/>
              </a:rPr>
              <a:t>referred to as Diffie-Hellman key exchange.  A number of commercial products</a:t>
            </a:r>
          </a:p>
          <a:p>
            <a:r>
              <a:rPr lang="en-US" altLang="en-US" smtClean="0">
                <a:latin typeface="Arial" panose="020B0604020202020204" pitchFamily="34" charset="0"/>
              </a:rPr>
              <a:t>employ this key exchange technique.</a:t>
            </a:r>
          </a:p>
          <a:p>
            <a:endParaRPr lang="en-US" altLang="en-US" smtClean="0">
              <a:latin typeface="Arial" panose="020B0604020202020204" pitchFamily="34" charset="0"/>
            </a:endParaRPr>
          </a:p>
          <a:p>
            <a:r>
              <a:rPr lang="en-US" altLang="en-US" smtClean="0">
                <a:latin typeface="Arial" panose="020B0604020202020204" pitchFamily="34" charset="0"/>
              </a:rPr>
              <a:t>The purpose of the algorithm is to enable two users to securely exchange a</a:t>
            </a:r>
          </a:p>
          <a:p>
            <a:r>
              <a:rPr lang="en-US" altLang="en-US" smtClean="0">
                <a:latin typeface="Arial" panose="020B0604020202020204" pitchFamily="34" charset="0"/>
              </a:rPr>
              <a:t>key that can then be used for subsequent symmetric encryption of messages. The</a:t>
            </a:r>
          </a:p>
          <a:p>
            <a:r>
              <a:rPr lang="en-US" altLang="en-US" smtClean="0">
                <a:latin typeface="Arial" panose="020B0604020202020204" pitchFamily="34" charset="0"/>
              </a:rPr>
              <a:t>algorithm itself is limited to the exchange of secret values.</a:t>
            </a:r>
          </a:p>
          <a:p>
            <a:endParaRPr lang="en-US" altLang="en-US" smtClean="0">
              <a:latin typeface="Arial" panose="020B0604020202020204" pitchFamily="34" charset="0"/>
            </a:endParaRPr>
          </a:p>
          <a:p>
            <a:r>
              <a:rPr lang="en-US" altLang="en-US" smtClean="0">
                <a:latin typeface="Arial" panose="020B0604020202020204" pitchFamily="34" charset="0"/>
              </a:rPr>
              <a:t>The Diffie-Hellman algorithm depends for its effectiveness on the difficulty of</a:t>
            </a:r>
          </a:p>
          <a:p>
            <a:r>
              <a:rPr lang="en-US" altLang="en-US" smtClean="0">
                <a:latin typeface="Arial" panose="020B0604020202020204" pitchFamily="34" charset="0"/>
              </a:rPr>
              <a:t>computing discrete logarithms. Briefly, we can define the discrete logarithm in the</a:t>
            </a:r>
          </a:p>
          <a:p>
            <a:r>
              <a:rPr lang="en-US" altLang="en-US" smtClean="0">
                <a:latin typeface="Arial" panose="020B0604020202020204" pitchFamily="34" charset="0"/>
              </a:rPr>
              <a:t>following way. Recall from Chapter 8 that a primitive root of a prime number </a:t>
            </a:r>
            <a:r>
              <a:rPr lang="en-US" altLang="en-US" i="1" smtClean="0">
                <a:latin typeface="Arial" panose="020B0604020202020204" pitchFamily="34" charset="0"/>
              </a:rPr>
              <a:t>p</a:t>
            </a:r>
            <a:r>
              <a:rPr lang="en-US" altLang="en-US" smtClean="0">
                <a:latin typeface="Arial" panose="020B0604020202020204" pitchFamily="34" charset="0"/>
              </a:rPr>
              <a:t> is</a:t>
            </a:r>
          </a:p>
          <a:p>
            <a:r>
              <a:rPr lang="en-US" altLang="en-US" smtClean="0">
                <a:latin typeface="Arial" panose="020B0604020202020204" pitchFamily="34" charset="0"/>
              </a:rPr>
              <a:t>one whose powers modulo </a:t>
            </a:r>
            <a:r>
              <a:rPr lang="en-US" altLang="en-US" i="1" smtClean="0">
                <a:latin typeface="Arial" panose="020B0604020202020204" pitchFamily="34" charset="0"/>
              </a:rPr>
              <a:t>p </a:t>
            </a:r>
            <a:r>
              <a:rPr lang="en-US" altLang="en-US" smtClean="0">
                <a:latin typeface="Arial" panose="020B0604020202020204" pitchFamily="34" charset="0"/>
              </a:rPr>
              <a:t>generate all the integers from 1 to </a:t>
            </a:r>
            <a:r>
              <a:rPr lang="en-US" altLang="en-US" i="1" smtClean="0">
                <a:latin typeface="Arial" panose="020B0604020202020204" pitchFamily="34" charset="0"/>
              </a:rPr>
              <a:t>p </a:t>
            </a:r>
            <a:r>
              <a:rPr lang="en-US" altLang="en-US" smtClean="0">
                <a:latin typeface="Arial" panose="020B0604020202020204" pitchFamily="34" charset="0"/>
              </a:rPr>
              <a:t>-  1. That is, if </a:t>
            </a:r>
            <a:r>
              <a:rPr lang="en-US" altLang="en-US" i="1" smtClean="0">
                <a:latin typeface="Arial" panose="020B0604020202020204" pitchFamily="34" charset="0"/>
              </a:rPr>
              <a:t>a</a:t>
            </a:r>
          </a:p>
          <a:p>
            <a:r>
              <a:rPr lang="en-US" altLang="en-US" smtClean="0">
                <a:latin typeface="Arial" panose="020B0604020202020204" pitchFamily="34" charset="0"/>
              </a:rPr>
              <a:t> is a primitive root of the prime number </a:t>
            </a:r>
            <a:r>
              <a:rPr lang="en-US" altLang="en-US" i="1" smtClean="0">
                <a:latin typeface="Arial" panose="020B0604020202020204" pitchFamily="34" charset="0"/>
              </a:rPr>
              <a:t>p</a:t>
            </a:r>
            <a:r>
              <a:rPr lang="en-US" altLang="en-US" smtClean="0">
                <a:latin typeface="Arial" panose="020B0604020202020204" pitchFamily="34" charset="0"/>
              </a:rPr>
              <a:t> , then the numbers</a:t>
            </a:r>
          </a:p>
          <a:p>
            <a:endParaRPr lang="en-US" altLang="en-US" smtClean="0">
              <a:latin typeface="Arial" panose="020B0604020202020204" pitchFamily="34" charset="0"/>
            </a:endParaRPr>
          </a:p>
          <a:p>
            <a:r>
              <a:rPr lang="en-US" altLang="en-US" i="1" smtClean="0">
                <a:latin typeface="Arial" panose="020B0604020202020204" pitchFamily="34" charset="0"/>
              </a:rPr>
              <a:t>a</a:t>
            </a:r>
            <a:r>
              <a:rPr lang="en-US" altLang="en-US" smtClean="0">
                <a:latin typeface="Arial" panose="020B0604020202020204" pitchFamily="34" charset="0"/>
              </a:rPr>
              <a:t>  mod </a:t>
            </a:r>
            <a:r>
              <a:rPr lang="en-US" altLang="en-US" i="1" smtClean="0">
                <a:latin typeface="Arial" panose="020B0604020202020204" pitchFamily="34" charset="0"/>
              </a:rPr>
              <a:t>p , a</a:t>
            </a:r>
            <a:r>
              <a:rPr lang="en-US" altLang="en-US" i="1" baseline="30000" smtClean="0">
                <a:latin typeface="Arial" panose="020B0604020202020204" pitchFamily="34" charset="0"/>
              </a:rPr>
              <a:t>2</a:t>
            </a:r>
            <a:r>
              <a:rPr lang="en-US" altLang="en-US" i="1" smtClean="0">
                <a:latin typeface="Arial" panose="020B0604020202020204" pitchFamily="34" charset="0"/>
              </a:rPr>
              <a:t>  </a:t>
            </a:r>
            <a:r>
              <a:rPr lang="en-US" altLang="en-US" smtClean="0">
                <a:latin typeface="Arial" panose="020B0604020202020204" pitchFamily="34" charset="0"/>
              </a:rPr>
              <a:t>mod </a:t>
            </a:r>
            <a:r>
              <a:rPr lang="en-US" altLang="en-US" i="1" smtClean="0">
                <a:latin typeface="Arial" panose="020B0604020202020204" pitchFamily="34" charset="0"/>
              </a:rPr>
              <a:t>p</a:t>
            </a:r>
            <a:r>
              <a:rPr lang="en-US" altLang="en-US" smtClean="0">
                <a:latin typeface="Arial" panose="020B0604020202020204" pitchFamily="34" charset="0"/>
              </a:rPr>
              <a:t> , . . .  , </a:t>
            </a:r>
            <a:r>
              <a:rPr lang="en-US" altLang="en-US" i="1" smtClean="0">
                <a:latin typeface="Arial" panose="020B0604020202020204" pitchFamily="34" charset="0"/>
              </a:rPr>
              <a:t>a</a:t>
            </a:r>
            <a:r>
              <a:rPr lang="en-US" altLang="en-US" i="1" baseline="30000" smtClean="0">
                <a:latin typeface="Arial" panose="020B0604020202020204" pitchFamily="34" charset="0"/>
              </a:rPr>
              <a:t>p-1  </a:t>
            </a:r>
            <a:r>
              <a:rPr lang="en-US" altLang="en-US" smtClean="0">
                <a:latin typeface="Arial" panose="020B0604020202020204" pitchFamily="34" charset="0"/>
              </a:rPr>
              <a:t>mod </a:t>
            </a:r>
            <a:r>
              <a:rPr lang="en-US" altLang="en-US" i="1" smtClean="0">
                <a:latin typeface="Arial" panose="020B0604020202020204" pitchFamily="34" charset="0"/>
              </a:rPr>
              <a:t>p</a:t>
            </a:r>
          </a:p>
          <a:p>
            <a:endParaRPr lang="en-US" altLang="en-US" smtClean="0">
              <a:latin typeface="Arial" panose="020B0604020202020204" pitchFamily="34" charset="0"/>
            </a:endParaRPr>
          </a:p>
          <a:p>
            <a:r>
              <a:rPr lang="en-US" altLang="en-US" smtClean="0">
                <a:latin typeface="Arial" panose="020B0604020202020204" pitchFamily="34" charset="0"/>
              </a:rPr>
              <a:t> are distinct and consist of the integers from 1 through </a:t>
            </a:r>
            <a:r>
              <a:rPr lang="en-US" altLang="en-US" i="1" smtClean="0">
                <a:latin typeface="Arial" panose="020B0604020202020204" pitchFamily="34" charset="0"/>
              </a:rPr>
              <a:t>p -  1 </a:t>
            </a:r>
            <a:r>
              <a:rPr lang="en-US" altLang="en-US" smtClean="0">
                <a:latin typeface="Arial" panose="020B0604020202020204" pitchFamily="34" charset="0"/>
              </a:rPr>
              <a:t>in some permutation.</a:t>
            </a:r>
          </a:p>
          <a:p>
            <a:endParaRPr lang="en-US" altLang="en-US" smtClean="0">
              <a:latin typeface="Arial" panose="020B0604020202020204" pitchFamily="34" charset="0"/>
            </a:endParaRPr>
          </a:p>
          <a:p>
            <a:r>
              <a:rPr lang="en-US" altLang="en-US" smtClean="0">
                <a:latin typeface="Arial" panose="020B0604020202020204" pitchFamily="34" charset="0"/>
              </a:rPr>
              <a:t>For any integer </a:t>
            </a:r>
            <a:r>
              <a:rPr lang="en-US" altLang="en-US" i="1" smtClean="0">
                <a:latin typeface="Arial" panose="020B0604020202020204" pitchFamily="34" charset="0"/>
              </a:rPr>
              <a:t>b</a:t>
            </a:r>
            <a:r>
              <a:rPr lang="en-US" altLang="en-US" smtClean="0">
                <a:latin typeface="Arial" panose="020B0604020202020204" pitchFamily="34" charset="0"/>
              </a:rPr>
              <a:t>  and a primitive root </a:t>
            </a:r>
            <a:r>
              <a:rPr lang="en-US" altLang="en-US" i="1" smtClean="0">
                <a:latin typeface="Arial" panose="020B0604020202020204" pitchFamily="34" charset="0"/>
              </a:rPr>
              <a:t>a </a:t>
            </a:r>
            <a:r>
              <a:rPr lang="en-US" altLang="en-US" smtClean="0">
                <a:latin typeface="Arial" panose="020B0604020202020204" pitchFamily="34" charset="0"/>
              </a:rPr>
              <a:t>of prime number </a:t>
            </a:r>
            <a:r>
              <a:rPr lang="en-US" altLang="en-US" i="1" smtClean="0">
                <a:latin typeface="Arial" panose="020B0604020202020204" pitchFamily="34" charset="0"/>
              </a:rPr>
              <a:t>p </a:t>
            </a:r>
            <a:r>
              <a:rPr lang="en-US" altLang="en-US" smtClean="0">
                <a:latin typeface="Arial" panose="020B0604020202020204" pitchFamily="34" charset="0"/>
              </a:rPr>
              <a:t>, we can find a</a:t>
            </a:r>
          </a:p>
          <a:p>
            <a:r>
              <a:rPr lang="en-US" altLang="en-US" smtClean="0">
                <a:latin typeface="Arial" panose="020B0604020202020204" pitchFamily="34" charset="0"/>
              </a:rPr>
              <a:t>unique exponent</a:t>
            </a:r>
            <a:r>
              <a:rPr lang="en-US" altLang="en-US" i="1" smtClean="0">
                <a:latin typeface="Arial" panose="020B0604020202020204" pitchFamily="34" charset="0"/>
              </a:rPr>
              <a:t> i </a:t>
            </a:r>
            <a:r>
              <a:rPr lang="en-US" altLang="en-US" smtClean="0">
                <a:latin typeface="Arial" panose="020B0604020202020204" pitchFamily="34" charset="0"/>
              </a:rPr>
              <a:t>such that</a:t>
            </a:r>
          </a:p>
          <a:p>
            <a:endParaRPr lang="en-US" altLang="en-US" smtClean="0">
              <a:latin typeface="Arial" panose="020B0604020202020204" pitchFamily="34" charset="0"/>
            </a:endParaRPr>
          </a:p>
          <a:p>
            <a:r>
              <a:rPr lang="en-US" altLang="en-US" i="1" smtClean="0">
                <a:latin typeface="Arial" panose="020B0604020202020204" pitchFamily="34" charset="0"/>
              </a:rPr>
              <a:t>b = a</a:t>
            </a:r>
            <a:r>
              <a:rPr lang="en-US" altLang="en-US" i="1" baseline="30000" smtClean="0">
                <a:latin typeface="Arial" panose="020B0604020202020204" pitchFamily="34" charset="0"/>
              </a:rPr>
              <a:t>i</a:t>
            </a:r>
            <a:r>
              <a:rPr lang="en-US" altLang="en-US" i="1" smtClean="0">
                <a:latin typeface="Arial" panose="020B0604020202020204" pitchFamily="34" charset="0"/>
              </a:rPr>
              <a:t>  </a:t>
            </a:r>
            <a:r>
              <a:rPr lang="en-US" altLang="en-US" smtClean="0">
                <a:latin typeface="Arial" panose="020B0604020202020204" pitchFamily="34" charset="0"/>
              </a:rPr>
              <a:t>(mod </a:t>
            </a:r>
            <a:r>
              <a:rPr lang="en-US" altLang="en-US" i="1" smtClean="0">
                <a:latin typeface="Arial" panose="020B0604020202020204" pitchFamily="34" charset="0"/>
              </a:rPr>
              <a:t>p</a:t>
            </a:r>
            <a:r>
              <a:rPr lang="en-US" altLang="en-US" smtClean="0">
                <a:latin typeface="Arial" panose="020B0604020202020204" pitchFamily="34" charset="0"/>
              </a:rPr>
              <a:t> ) where </a:t>
            </a:r>
            <a:r>
              <a:rPr lang="en-US" altLang="en-US" i="1" smtClean="0">
                <a:latin typeface="Arial" panose="020B0604020202020204" pitchFamily="34" charset="0"/>
              </a:rPr>
              <a:t>0 ≤  i ≤ (p -  1)</a:t>
            </a:r>
          </a:p>
          <a:p>
            <a:endParaRPr lang="en-US" altLang="en-US" smtClean="0">
              <a:latin typeface="Arial" panose="020B0604020202020204" pitchFamily="34" charset="0"/>
            </a:endParaRPr>
          </a:p>
          <a:p>
            <a:r>
              <a:rPr lang="en-US" altLang="en-US" smtClean="0">
                <a:latin typeface="Arial" panose="020B0604020202020204" pitchFamily="34" charset="0"/>
              </a:rPr>
              <a:t>The exponent </a:t>
            </a:r>
            <a:r>
              <a:rPr lang="en-US" altLang="en-US" i="1" smtClean="0">
                <a:latin typeface="Arial" panose="020B0604020202020204" pitchFamily="34" charset="0"/>
              </a:rPr>
              <a:t>i</a:t>
            </a:r>
            <a:r>
              <a:rPr lang="en-US" altLang="en-US" smtClean="0">
                <a:latin typeface="Arial" panose="020B0604020202020204" pitchFamily="34" charset="0"/>
              </a:rPr>
              <a:t>  is referred to as the discrete logarithm  of </a:t>
            </a:r>
            <a:r>
              <a:rPr lang="en-US" altLang="en-US" i="1" smtClean="0">
                <a:latin typeface="Arial" panose="020B0604020202020204" pitchFamily="34" charset="0"/>
              </a:rPr>
              <a:t>b</a:t>
            </a:r>
            <a:r>
              <a:rPr lang="en-US" altLang="en-US" smtClean="0">
                <a:latin typeface="Arial" panose="020B0604020202020204" pitchFamily="34" charset="0"/>
              </a:rPr>
              <a:t>  for the base </a:t>
            </a:r>
            <a:r>
              <a:rPr lang="en-US" altLang="en-US" i="1" smtClean="0">
                <a:latin typeface="Arial" panose="020B0604020202020204" pitchFamily="34" charset="0"/>
              </a:rPr>
              <a:t>a</a:t>
            </a:r>
            <a:r>
              <a:rPr lang="en-US" altLang="en-US" smtClean="0">
                <a:latin typeface="Arial" panose="020B0604020202020204" pitchFamily="34" charset="0"/>
              </a:rPr>
              <a:t> , mod </a:t>
            </a:r>
            <a:r>
              <a:rPr lang="en-US" altLang="en-US" i="1" smtClean="0">
                <a:latin typeface="Arial" panose="020B0604020202020204" pitchFamily="34" charset="0"/>
              </a:rPr>
              <a:t>p</a:t>
            </a:r>
            <a:r>
              <a:rPr lang="en-US" altLang="en-US" smtClean="0">
                <a:latin typeface="Arial" panose="020B0604020202020204" pitchFamily="34" charset="0"/>
              </a:rPr>
              <a:t> .</a:t>
            </a:r>
          </a:p>
          <a:p>
            <a:r>
              <a:rPr lang="en-US" altLang="en-US" smtClean="0">
                <a:latin typeface="Arial" panose="020B0604020202020204" pitchFamily="34" charset="0"/>
              </a:rPr>
              <a:t>We express this value as dlog</a:t>
            </a:r>
            <a:r>
              <a:rPr lang="en-US" altLang="en-US" baseline="-25000" smtClean="0">
                <a:latin typeface="Arial" panose="020B0604020202020204" pitchFamily="34" charset="0"/>
              </a:rPr>
              <a:t>a,p </a:t>
            </a:r>
            <a:r>
              <a:rPr lang="en-US" altLang="en-US" smtClean="0">
                <a:latin typeface="Arial" panose="020B0604020202020204" pitchFamily="34" charset="0"/>
              </a:rPr>
              <a:t>(</a:t>
            </a:r>
            <a:r>
              <a:rPr lang="en-US" altLang="en-US" i="1" smtClean="0">
                <a:latin typeface="Arial" panose="020B0604020202020204" pitchFamily="34" charset="0"/>
              </a:rPr>
              <a:t>b</a:t>
            </a:r>
            <a:r>
              <a:rPr lang="en-US" altLang="en-US" smtClean="0">
                <a:latin typeface="Arial" panose="020B0604020202020204" pitchFamily="34" charset="0"/>
              </a:rPr>
              <a:t> ). See Chapter 8 for an extended discussion of</a:t>
            </a:r>
          </a:p>
          <a:p>
            <a:r>
              <a:rPr lang="en-US" altLang="en-US" smtClean="0">
                <a:latin typeface="Arial" panose="020B0604020202020204" pitchFamily="34" charset="0"/>
              </a:rPr>
              <a:t>discrete logarithms.</a:t>
            </a:r>
            <a:endParaRPr lang="en-AU"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1989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a:fld id="{82A8B40E-6D6F-4305-9D3C-2810A2F455C2}" type="slidenum">
              <a:rPr lang="en-AU" altLang="en-US"/>
              <a:pPr rtl="0"/>
              <a:t>32</a:t>
            </a:fld>
            <a:endParaRPr lang="en-AU" altLang="en-US"/>
          </a:p>
        </p:txBody>
      </p:sp>
      <p:sp>
        <p:nvSpPr>
          <p:cNvPr id="70659" name="Rectangle 1026"/>
          <p:cNvSpPr>
            <a:spLocks noGrp="1" noRot="1" noChangeAspect="1" noChangeArrowheads="1" noTextEdit="1"/>
          </p:cNvSpPr>
          <p:nvPr>
            <p:ph type="sldImg"/>
          </p:nvPr>
        </p:nvSpPr>
        <p:spPr>
          <a:solidFill>
            <a:srgbClr val="FFFFFF"/>
          </a:solidFill>
          <a:ln/>
        </p:spPr>
      </p:sp>
      <p:sp>
        <p:nvSpPr>
          <p:cNvPr id="706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199595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75780" name="Slide Number Placeholder 3"/>
          <p:cNvSpPr>
            <a:spLocks noGrp="1"/>
          </p:cNvSpPr>
          <p:nvPr>
            <p:ph type="sldNum" sz="quarter" idx="5"/>
          </p:nvPr>
        </p:nvSpPr>
        <p:spPr>
          <a:noFill/>
        </p:spPr>
        <p:txBody>
          <a:bodyPr/>
          <a:lstStyle/>
          <a:p>
            <a:fld id="{7D411C90-DB8E-0046-B07A-C92FBC285BB4}" type="slidenum">
              <a:rPr lang="en-AU" smtClean="0">
                <a:latin typeface="Arial" pitchFamily="-1" charset="0"/>
              </a:rPr>
              <a:pPr/>
              <a:t>3</a:t>
            </a:fld>
            <a:endParaRPr lang="en-AU" smtClean="0">
              <a:latin typeface="Arial" pitchFamily="-1" charset="0"/>
            </a:endParaRPr>
          </a:p>
        </p:txBody>
      </p:sp>
    </p:spTree>
    <p:extLst>
      <p:ext uri="{BB962C8B-B14F-4D97-AF65-F5344CB8AC3E}">
        <p14:creationId xmlns:p14="http://schemas.microsoft.com/office/powerpoint/2010/main" val="3944231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a:fld id="{82A8B40E-6D6F-4305-9D3C-2810A2F455C2}" type="slidenum">
              <a:rPr lang="en-AU" altLang="en-US"/>
              <a:pPr rtl="0"/>
              <a:t>33</a:t>
            </a:fld>
            <a:endParaRPr lang="en-AU" altLang="en-US"/>
          </a:p>
        </p:txBody>
      </p:sp>
      <p:sp>
        <p:nvSpPr>
          <p:cNvPr id="70659" name="Rectangle 1026"/>
          <p:cNvSpPr>
            <a:spLocks noGrp="1" noRot="1" noChangeAspect="1" noChangeArrowheads="1" noTextEdit="1"/>
          </p:cNvSpPr>
          <p:nvPr>
            <p:ph type="sldImg"/>
          </p:nvPr>
        </p:nvSpPr>
        <p:spPr>
          <a:solidFill>
            <a:srgbClr val="FFFFFF"/>
          </a:solidFill>
          <a:ln/>
        </p:spPr>
      </p:sp>
      <p:sp>
        <p:nvSpPr>
          <p:cNvPr id="706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801199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a:fld id="{82A8B40E-6D6F-4305-9D3C-2810A2F455C2}" type="slidenum">
              <a:rPr lang="en-AU" altLang="en-US"/>
              <a:pPr rtl="0"/>
              <a:t>34</a:t>
            </a:fld>
            <a:endParaRPr lang="en-AU" altLang="en-US"/>
          </a:p>
        </p:txBody>
      </p:sp>
      <p:sp>
        <p:nvSpPr>
          <p:cNvPr id="70659" name="Rectangle 1026"/>
          <p:cNvSpPr>
            <a:spLocks noGrp="1" noRot="1" noChangeAspect="1" noChangeArrowheads="1" noTextEdit="1"/>
          </p:cNvSpPr>
          <p:nvPr>
            <p:ph type="sldImg"/>
          </p:nvPr>
        </p:nvSpPr>
        <p:spPr>
          <a:solidFill>
            <a:srgbClr val="FFFFFF"/>
          </a:solidFill>
          <a:ln/>
        </p:spPr>
      </p:sp>
      <p:sp>
        <p:nvSpPr>
          <p:cNvPr id="706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418148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a:fld id="{82A8B40E-6D6F-4305-9D3C-2810A2F455C2}" type="slidenum">
              <a:rPr lang="en-AU" altLang="en-US"/>
              <a:pPr rtl="0"/>
              <a:t>35</a:t>
            </a:fld>
            <a:endParaRPr lang="en-AU" altLang="en-US"/>
          </a:p>
        </p:txBody>
      </p:sp>
      <p:sp>
        <p:nvSpPr>
          <p:cNvPr id="70659" name="Rectangle 1026"/>
          <p:cNvSpPr>
            <a:spLocks noGrp="1" noRot="1" noChangeAspect="1" noChangeArrowheads="1" noTextEdit="1"/>
          </p:cNvSpPr>
          <p:nvPr>
            <p:ph type="sldImg"/>
          </p:nvPr>
        </p:nvSpPr>
        <p:spPr>
          <a:solidFill>
            <a:srgbClr val="FFFFFF"/>
          </a:solidFill>
          <a:ln/>
        </p:spPr>
      </p:sp>
      <p:sp>
        <p:nvSpPr>
          <p:cNvPr id="706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948739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 Figure 10.1 summarizes the </a:t>
            </a:r>
            <a:r>
              <a:rPr lang="en-US" altLang="en-US" dirty="0" err="1" smtClean="0">
                <a:latin typeface="Arial" panose="020B0604020202020204" pitchFamily="34" charset="0"/>
              </a:rPr>
              <a:t>Diffie</a:t>
            </a:r>
            <a:r>
              <a:rPr lang="en-US" altLang="en-US" dirty="0" smtClean="0">
                <a:latin typeface="Arial" panose="020B0604020202020204" pitchFamily="34" charset="0"/>
              </a:rPr>
              <a:t>-Hellman key exchange algorithm. For this</a:t>
            </a:r>
          </a:p>
          <a:p>
            <a:r>
              <a:rPr lang="en-US" altLang="en-US" dirty="0" smtClean="0">
                <a:latin typeface="Arial" panose="020B0604020202020204" pitchFamily="34" charset="0"/>
              </a:rPr>
              <a:t>scheme, there are two publicly known numbers: a prime number </a:t>
            </a:r>
            <a:r>
              <a:rPr lang="en-US" altLang="en-US" i="1" dirty="0" smtClean="0">
                <a:latin typeface="Arial" panose="020B0604020202020204" pitchFamily="34" charset="0"/>
              </a:rPr>
              <a:t>q </a:t>
            </a:r>
            <a:r>
              <a:rPr lang="en-US" altLang="en-US" dirty="0" smtClean="0">
                <a:latin typeface="Arial" panose="020B0604020202020204" pitchFamily="34" charset="0"/>
              </a:rPr>
              <a:t> and an integer </a:t>
            </a:r>
            <a:r>
              <a:rPr lang="en-US" altLang="en-US" i="1" dirty="0" smtClean="0">
                <a:latin typeface="Arial" panose="020B0604020202020204" pitchFamily="34" charset="0"/>
              </a:rPr>
              <a:t>a</a:t>
            </a:r>
          </a:p>
          <a:p>
            <a:r>
              <a:rPr lang="en-US" altLang="en-US" dirty="0" smtClean="0">
                <a:latin typeface="Arial" panose="020B0604020202020204" pitchFamily="34" charset="0"/>
              </a:rPr>
              <a:t> that is a primitive root of </a:t>
            </a:r>
            <a:r>
              <a:rPr lang="en-US" altLang="en-US" i="1" dirty="0" smtClean="0">
                <a:latin typeface="Arial" panose="020B0604020202020204" pitchFamily="34" charset="0"/>
              </a:rPr>
              <a:t>q</a:t>
            </a:r>
            <a:r>
              <a:rPr lang="en-US" altLang="en-US" dirty="0" smtClean="0">
                <a:latin typeface="Arial" panose="020B0604020202020204" pitchFamily="34" charset="0"/>
              </a:rPr>
              <a:t> . </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a:fld id="{3DB5A834-7A4D-477C-8AF9-530D52920893}" type="slidenum">
              <a:rPr lang="en-AU" altLang="en-US"/>
              <a:pPr rtl="0"/>
              <a:t>36</a:t>
            </a:fld>
            <a:endParaRPr lang="en-AU" altLang="en-US"/>
          </a:p>
        </p:txBody>
      </p:sp>
    </p:spTree>
    <p:extLst>
      <p:ext uri="{BB962C8B-B14F-4D97-AF65-F5344CB8AC3E}">
        <p14:creationId xmlns:p14="http://schemas.microsoft.com/office/powerpoint/2010/main" val="1448415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a:fld id="{82A8B40E-6D6F-4305-9D3C-2810A2F455C2}" type="slidenum">
              <a:rPr lang="en-AU" altLang="en-US"/>
              <a:pPr rtl="0"/>
              <a:t>37</a:t>
            </a:fld>
            <a:endParaRPr lang="en-AU" altLang="en-US"/>
          </a:p>
        </p:txBody>
      </p:sp>
      <p:sp>
        <p:nvSpPr>
          <p:cNvPr id="70659" name="Rectangle 1026"/>
          <p:cNvSpPr>
            <a:spLocks noGrp="1" noRot="1" noChangeAspect="1" noChangeArrowheads="1" noTextEdit="1"/>
          </p:cNvSpPr>
          <p:nvPr>
            <p:ph type="sldImg"/>
          </p:nvPr>
        </p:nvSpPr>
        <p:spPr>
          <a:solidFill>
            <a:srgbClr val="FFFFFF"/>
          </a:solidFill>
          <a:ln/>
        </p:spPr>
      </p:sp>
      <p:sp>
        <p:nvSpPr>
          <p:cNvPr id="706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smtClean="0">
                <a:solidFill>
                  <a:schemeClr val="tx1"/>
                </a:solidFill>
                <a:effectLst/>
                <a:latin typeface="Arial" charset="0"/>
                <a:ea typeface="ＭＳ Ｐゴシック" pitchFamily="-107" charset="-128"/>
                <a:cs typeface="ＭＳ Ｐゴシック" pitchFamily="-107" charset="-128"/>
              </a:rPr>
              <a:t>A primitive root mod n is an integer g such that every integer relatively prime to n is congruent to a power of g mod n. That is, the integer g is a primitive root (mod n) if for every number a relatively prime to n there is an integer z such that.</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659181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a:fld id="{82A8B40E-6D6F-4305-9D3C-2810A2F455C2}" type="slidenum">
              <a:rPr lang="en-AU" altLang="en-US"/>
              <a:pPr rtl="0"/>
              <a:t>38</a:t>
            </a:fld>
            <a:endParaRPr lang="en-AU" altLang="en-US"/>
          </a:p>
        </p:txBody>
      </p:sp>
      <p:sp>
        <p:nvSpPr>
          <p:cNvPr id="70659" name="Rectangle 1026"/>
          <p:cNvSpPr>
            <a:spLocks noGrp="1" noRot="1" noChangeAspect="1" noChangeArrowheads="1" noTextEdit="1"/>
          </p:cNvSpPr>
          <p:nvPr>
            <p:ph type="sldImg"/>
          </p:nvPr>
        </p:nvSpPr>
        <p:spPr>
          <a:solidFill>
            <a:srgbClr val="FFFFFF"/>
          </a:solidFill>
          <a:ln/>
        </p:spPr>
      </p:sp>
      <p:sp>
        <p:nvSpPr>
          <p:cNvPr id="706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smtClean="0">
                <a:solidFill>
                  <a:schemeClr val="tx1"/>
                </a:solidFill>
                <a:effectLst/>
                <a:latin typeface="Arial" charset="0"/>
                <a:ea typeface="ＭＳ Ｐゴシック" pitchFamily="-107" charset="-128"/>
                <a:cs typeface="ＭＳ Ｐゴシック" pitchFamily="-107" charset="-128"/>
              </a:rPr>
              <a:t>A primitive root mod n is an integer g such that every integer relatively prime to n is congruent to a power of g mod n. That is, the integer g is a primitive root (mod n) if for every number a relatively prime to n there is an integer z such that.</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282215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a:fld id="{82A8B40E-6D6F-4305-9D3C-2810A2F455C2}" type="slidenum">
              <a:rPr lang="en-AU" altLang="en-US"/>
              <a:pPr rtl="0"/>
              <a:t>39</a:t>
            </a:fld>
            <a:endParaRPr lang="en-AU" altLang="en-US"/>
          </a:p>
        </p:txBody>
      </p:sp>
      <p:sp>
        <p:nvSpPr>
          <p:cNvPr id="70659" name="Rectangle 1026"/>
          <p:cNvSpPr>
            <a:spLocks noGrp="1" noRot="1" noChangeAspect="1" noChangeArrowheads="1" noTextEdit="1"/>
          </p:cNvSpPr>
          <p:nvPr>
            <p:ph type="sldImg"/>
          </p:nvPr>
        </p:nvSpPr>
        <p:spPr>
          <a:solidFill>
            <a:srgbClr val="FFFFFF"/>
          </a:solidFill>
          <a:ln/>
        </p:spPr>
      </p:sp>
      <p:sp>
        <p:nvSpPr>
          <p:cNvPr id="706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76471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xfrm>
            <a:off x="685800" y="4343400"/>
            <a:ext cx="54864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The protocol depicted in Figure 10.1 is insecure against a man-in-the-middle attack.</a:t>
            </a:r>
          </a:p>
          <a:p>
            <a:r>
              <a:rPr lang="en-US" altLang="en-US" dirty="0" smtClean="0">
                <a:latin typeface="Arial" panose="020B0604020202020204" pitchFamily="34" charset="0"/>
              </a:rPr>
              <a:t>Suppose Alice and Bob wish to exchange keys, and Darth is the adversary. The</a:t>
            </a:r>
          </a:p>
          <a:p>
            <a:r>
              <a:rPr lang="en-US" altLang="en-US" dirty="0" smtClean="0">
                <a:latin typeface="Arial" panose="020B0604020202020204" pitchFamily="34" charset="0"/>
              </a:rPr>
              <a:t>attack proceeds as follows (Figure 10.2).</a:t>
            </a:r>
          </a:p>
          <a:p>
            <a:endParaRPr lang="en-US" altLang="en-US" sz="1100" dirty="0" smtClean="0">
              <a:latin typeface="Arial" panose="020B0604020202020204" pitchFamily="34" charset="0"/>
            </a:endParaRPr>
          </a:p>
          <a:p>
            <a:pPr eaLnBrk="1" hangingPunct="1">
              <a:lnSpc>
                <a:spcPct val="90000"/>
              </a:lnSpc>
              <a:buFontTx/>
              <a:buAutoNum type="arabicPeriod"/>
            </a:pPr>
            <a:r>
              <a:rPr lang="en-US" altLang="en-US" sz="1100" dirty="0" smtClean="0">
                <a:latin typeface="Arial" panose="020B0604020202020204" pitchFamily="34" charset="0"/>
              </a:rPr>
              <a:t>Darth prepares for the attack by generating two random private keys X</a:t>
            </a:r>
            <a:r>
              <a:rPr lang="en-US" altLang="en-US" sz="1100" baseline="-25000" dirty="0" smtClean="0">
                <a:latin typeface="Arial" panose="020B0604020202020204" pitchFamily="34" charset="0"/>
              </a:rPr>
              <a:t>D1</a:t>
            </a:r>
            <a:r>
              <a:rPr lang="en-US" altLang="en-US" sz="1100" dirty="0" smtClean="0">
                <a:latin typeface="Arial" panose="020B0604020202020204" pitchFamily="34" charset="0"/>
              </a:rPr>
              <a:t> and X</a:t>
            </a:r>
            <a:r>
              <a:rPr lang="en-US" altLang="en-US" sz="1100" baseline="-25000" dirty="0" smtClean="0">
                <a:latin typeface="Arial" panose="020B0604020202020204" pitchFamily="34" charset="0"/>
              </a:rPr>
              <a:t>D2</a:t>
            </a:r>
            <a:r>
              <a:rPr lang="en-US" altLang="en-US" sz="1100" dirty="0" smtClean="0">
                <a:latin typeface="Arial" panose="020B0604020202020204" pitchFamily="34" charset="0"/>
              </a:rPr>
              <a:t> and then computing the corresponding public keys Y</a:t>
            </a:r>
            <a:r>
              <a:rPr lang="en-US" altLang="en-US" sz="1100" baseline="-25000" dirty="0" smtClean="0">
                <a:latin typeface="Arial" panose="020B0604020202020204" pitchFamily="34" charset="0"/>
              </a:rPr>
              <a:t>D1</a:t>
            </a:r>
            <a:r>
              <a:rPr lang="en-US" altLang="en-US" sz="1100" dirty="0" smtClean="0">
                <a:latin typeface="Arial" panose="020B0604020202020204" pitchFamily="34" charset="0"/>
              </a:rPr>
              <a:t> and Y</a:t>
            </a:r>
            <a:r>
              <a:rPr lang="en-US" altLang="en-US" sz="1100" baseline="-25000" dirty="0" smtClean="0">
                <a:latin typeface="Arial" panose="020B0604020202020204" pitchFamily="34" charset="0"/>
              </a:rPr>
              <a:t>D2</a:t>
            </a:r>
          </a:p>
          <a:p>
            <a:pPr eaLnBrk="1" hangingPunct="1">
              <a:lnSpc>
                <a:spcPct val="90000"/>
              </a:lnSpc>
              <a:buFontTx/>
              <a:buAutoNum type="arabicPeriod"/>
            </a:pPr>
            <a:r>
              <a:rPr lang="en-US" altLang="en-US" sz="1100" dirty="0" smtClean="0">
                <a:latin typeface="Arial" panose="020B0604020202020204" pitchFamily="34" charset="0"/>
              </a:rPr>
              <a:t> Alice transmits Y</a:t>
            </a:r>
            <a:r>
              <a:rPr lang="en-US" altLang="en-US" sz="1100" baseline="-25000" dirty="0" smtClean="0">
                <a:latin typeface="Arial" panose="020B0604020202020204" pitchFamily="34" charset="0"/>
              </a:rPr>
              <a:t>A</a:t>
            </a:r>
            <a:r>
              <a:rPr lang="en-US" altLang="en-US" sz="1100" dirty="0" smtClean="0">
                <a:latin typeface="Arial" panose="020B0604020202020204" pitchFamily="34" charset="0"/>
              </a:rPr>
              <a:t> to Bob. </a:t>
            </a:r>
          </a:p>
          <a:p>
            <a:pPr eaLnBrk="1" hangingPunct="1">
              <a:lnSpc>
                <a:spcPct val="90000"/>
              </a:lnSpc>
              <a:buFontTx/>
              <a:buAutoNum type="arabicPeriod"/>
            </a:pPr>
            <a:r>
              <a:rPr lang="en-US" altLang="en-US" sz="1100" dirty="0" smtClean="0">
                <a:latin typeface="Arial" panose="020B0604020202020204" pitchFamily="34" charset="0"/>
              </a:rPr>
              <a:t> Darth intercepts Y</a:t>
            </a:r>
            <a:r>
              <a:rPr lang="en-US" altLang="en-US" sz="1100" baseline="-25000" dirty="0" smtClean="0">
                <a:latin typeface="Arial" panose="020B0604020202020204" pitchFamily="34" charset="0"/>
              </a:rPr>
              <a:t>A</a:t>
            </a:r>
            <a:r>
              <a:rPr lang="en-US" altLang="en-US" sz="1100" dirty="0" smtClean="0">
                <a:latin typeface="Arial" panose="020B0604020202020204" pitchFamily="34" charset="0"/>
              </a:rPr>
              <a:t> and transmits Y</a:t>
            </a:r>
            <a:r>
              <a:rPr lang="en-US" altLang="en-US" sz="1100" baseline="-25000" dirty="0" smtClean="0">
                <a:latin typeface="Arial" panose="020B0604020202020204" pitchFamily="34" charset="0"/>
              </a:rPr>
              <a:t>D1</a:t>
            </a:r>
            <a:r>
              <a:rPr lang="en-US" altLang="en-US" sz="1100" dirty="0" smtClean="0">
                <a:latin typeface="Arial" panose="020B0604020202020204" pitchFamily="34" charset="0"/>
              </a:rPr>
              <a:t> to Bob. Darth also calculates K2 = (Y</a:t>
            </a:r>
            <a:r>
              <a:rPr lang="en-US" altLang="en-US" sz="1100" baseline="-25000" dirty="0" smtClean="0">
                <a:latin typeface="Arial" panose="020B0604020202020204" pitchFamily="34" charset="0"/>
              </a:rPr>
              <a:t>A</a:t>
            </a:r>
            <a:r>
              <a:rPr lang="en-US" altLang="en-US" sz="1100" dirty="0" smtClean="0">
                <a:latin typeface="Arial" panose="020B0604020202020204" pitchFamily="34" charset="0"/>
              </a:rPr>
              <a:t>  )^ X</a:t>
            </a:r>
            <a:r>
              <a:rPr lang="en-US" altLang="en-US" sz="1100" baseline="-25000" dirty="0" smtClean="0">
                <a:latin typeface="Arial" panose="020B0604020202020204" pitchFamily="34" charset="0"/>
              </a:rPr>
              <a:t>D2 </a:t>
            </a:r>
            <a:r>
              <a:rPr lang="en-US" altLang="en-US" sz="1100" dirty="0" smtClean="0">
                <a:latin typeface="Arial" panose="020B0604020202020204" pitchFamily="34" charset="0"/>
              </a:rPr>
              <a:t>mod q  </a:t>
            </a:r>
          </a:p>
          <a:p>
            <a:pPr eaLnBrk="1" hangingPunct="1">
              <a:lnSpc>
                <a:spcPct val="90000"/>
              </a:lnSpc>
              <a:buFontTx/>
              <a:buAutoNum type="arabicPeriod"/>
            </a:pPr>
            <a:r>
              <a:rPr lang="en-US" altLang="en-US" sz="1100" dirty="0" smtClean="0">
                <a:latin typeface="Arial" panose="020B0604020202020204" pitchFamily="34" charset="0"/>
              </a:rPr>
              <a:t>Bob receives Y</a:t>
            </a:r>
            <a:r>
              <a:rPr lang="en-US" altLang="en-US" sz="1100" baseline="-25000" dirty="0" smtClean="0">
                <a:latin typeface="Arial" panose="020B0604020202020204" pitchFamily="34" charset="0"/>
              </a:rPr>
              <a:t>D1 </a:t>
            </a:r>
            <a:r>
              <a:rPr lang="en-US" altLang="en-US" sz="1100" dirty="0" smtClean="0">
                <a:latin typeface="Arial" panose="020B0604020202020204" pitchFamily="34" charset="0"/>
              </a:rPr>
              <a:t>and calculates K1=(Y</a:t>
            </a:r>
            <a:r>
              <a:rPr lang="en-US" altLang="en-US" sz="1100" baseline="-25000" dirty="0" smtClean="0">
                <a:latin typeface="Arial" panose="020B0604020202020204" pitchFamily="34" charset="0"/>
              </a:rPr>
              <a:t>D1 </a:t>
            </a:r>
            <a:r>
              <a:rPr lang="en-US" altLang="en-US" sz="1100" dirty="0" smtClean="0">
                <a:latin typeface="Arial" panose="020B0604020202020204" pitchFamily="34" charset="0"/>
              </a:rPr>
              <a:t>)^ X</a:t>
            </a:r>
            <a:r>
              <a:rPr lang="en-US" altLang="en-US" sz="1100" baseline="-25000" dirty="0" smtClean="0">
                <a:latin typeface="Arial" panose="020B0604020202020204" pitchFamily="34" charset="0"/>
              </a:rPr>
              <a:t>B</a:t>
            </a:r>
            <a:r>
              <a:rPr lang="en-US" altLang="en-US" sz="1100" dirty="0" smtClean="0">
                <a:latin typeface="Arial" panose="020B0604020202020204" pitchFamily="34" charset="0"/>
              </a:rPr>
              <a:t> mod q</a:t>
            </a:r>
          </a:p>
          <a:p>
            <a:pPr eaLnBrk="1" hangingPunct="1">
              <a:lnSpc>
                <a:spcPct val="90000"/>
              </a:lnSpc>
              <a:buFontTx/>
              <a:buAutoNum type="arabicPeriod"/>
            </a:pPr>
            <a:r>
              <a:rPr lang="en-US" altLang="en-US" sz="1100" dirty="0" smtClean="0">
                <a:latin typeface="Arial" panose="020B0604020202020204" pitchFamily="34" charset="0"/>
              </a:rPr>
              <a:t>Bob transmits Y</a:t>
            </a:r>
            <a:r>
              <a:rPr lang="en-US" altLang="en-US" sz="1100" baseline="-25000" dirty="0" smtClean="0">
                <a:latin typeface="Arial" panose="020B0604020202020204" pitchFamily="34" charset="0"/>
              </a:rPr>
              <a:t>B</a:t>
            </a:r>
            <a:r>
              <a:rPr lang="en-US" altLang="en-US" sz="1100" dirty="0" smtClean="0">
                <a:latin typeface="Arial" panose="020B0604020202020204" pitchFamily="34" charset="0"/>
              </a:rPr>
              <a:t> to Alice.  </a:t>
            </a:r>
          </a:p>
          <a:p>
            <a:pPr eaLnBrk="1" hangingPunct="1">
              <a:lnSpc>
                <a:spcPct val="90000"/>
              </a:lnSpc>
              <a:buFontTx/>
              <a:buAutoNum type="arabicPeriod"/>
            </a:pPr>
            <a:r>
              <a:rPr lang="en-US" altLang="en-US" sz="1100" dirty="0" smtClean="0">
                <a:latin typeface="Arial" panose="020B0604020202020204" pitchFamily="34" charset="0"/>
              </a:rPr>
              <a:t>Darth intercepts Y</a:t>
            </a:r>
            <a:r>
              <a:rPr lang="en-US" altLang="en-US" sz="1100" baseline="-25000" dirty="0" smtClean="0">
                <a:latin typeface="Arial" panose="020B0604020202020204" pitchFamily="34" charset="0"/>
              </a:rPr>
              <a:t>B </a:t>
            </a:r>
            <a:r>
              <a:rPr lang="en-US" altLang="en-US" sz="1100" dirty="0" smtClean="0">
                <a:latin typeface="Arial" panose="020B0604020202020204" pitchFamily="34" charset="0"/>
              </a:rPr>
              <a:t>and transmits Y</a:t>
            </a:r>
            <a:r>
              <a:rPr lang="en-US" altLang="en-US" sz="1100" baseline="-25000" dirty="0" smtClean="0">
                <a:latin typeface="Arial" panose="020B0604020202020204" pitchFamily="34" charset="0"/>
              </a:rPr>
              <a:t>D2 </a:t>
            </a:r>
            <a:r>
              <a:rPr lang="en-US" altLang="en-US" sz="1100" dirty="0" smtClean="0">
                <a:latin typeface="Arial" panose="020B0604020202020204" pitchFamily="34" charset="0"/>
              </a:rPr>
              <a:t>to Alice. Darth calculates K1=(Y</a:t>
            </a:r>
            <a:r>
              <a:rPr lang="en-US" altLang="en-US" sz="1100" baseline="-25000" dirty="0" smtClean="0">
                <a:latin typeface="Arial" panose="020B0604020202020204" pitchFamily="34" charset="0"/>
              </a:rPr>
              <a:t>B</a:t>
            </a:r>
            <a:r>
              <a:rPr lang="en-US" altLang="en-US" sz="1100" dirty="0" smtClean="0">
                <a:latin typeface="Arial" panose="020B0604020202020204" pitchFamily="34" charset="0"/>
              </a:rPr>
              <a:t> )^ X</a:t>
            </a:r>
            <a:r>
              <a:rPr lang="en-US" altLang="en-US" sz="1100" baseline="-25000" dirty="0" smtClean="0">
                <a:latin typeface="Arial" panose="020B0604020202020204" pitchFamily="34" charset="0"/>
              </a:rPr>
              <a:t>D1</a:t>
            </a:r>
            <a:r>
              <a:rPr lang="en-US" altLang="en-US" sz="1100" dirty="0" smtClean="0">
                <a:latin typeface="Arial" panose="020B0604020202020204" pitchFamily="34" charset="0"/>
              </a:rPr>
              <a:t>  mod q</a:t>
            </a:r>
          </a:p>
          <a:p>
            <a:pPr eaLnBrk="1" hangingPunct="1">
              <a:lnSpc>
                <a:spcPct val="90000"/>
              </a:lnSpc>
              <a:buFontTx/>
              <a:buAutoNum type="arabicPeriod"/>
            </a:pPr>
            <a:r>
              <a:rPr lang="en-US" altLang="en-US" sz="1100" dirty="0" smtClean="0">
                <a:latin typeface="Arial" panose="020B0604020202020204" pitchFamily="34" charset="0"/>
              </a:rPr>
              <a:t>Alice receives Y</a:t>
            </a:r>
            <a:r>
              <a:rPr lang="en-US" altLang="en-US" sz="1100" baseline="-25000" dirty="0" smtClean="0">
                <a:latin typeface="Arial" panose="020B0604020202020204" pitchFamily="34" charset="0"/>
              </a:rPr>
              <a:t>D2 </a:t>
            </a:r>
            <a:r>
              <a:rPr lang="en-US" altLang="en-US" sz="1100" dirty="0" smtClean="0">
                <a:latin typeface="Arial" panose="020B0604020202020204" pitchFamily="34" charset="0"/>
              </a:rPr>
              <a:t>and calculates K2=(Y</a:t>
            </a:r>
            <a:r>
              <a:rPr lang="en-US" altLang="en-US" sz="1100" baseline="-25000" dirty="0" smtClean="0">
                <a:latin typeface="Arial" panose="020B0604020202020204" pitchFamily="34" charset="0"/>
              </a:rPr>
              <a:t>D2 </a:t>
            </a:r>
            <a:r>
              <a:rPr lang="en-US" altLang="en-US" sz="1100" dirty="0" smtClean="0">
                <a:latin typeface="Arial" panose="020B0604020202020204" pitchFamily="34" charset="0"/>
              </a:rPr>
              <a:t>)^ X</a:t>
            </a:r>
            <a:r>
              <a:rPr lang="en-US" altLang="en-US" sz="1100" baseline="-25000" dirty="0" smtClean="0">
                <a:latin typeface="Arial" panose="020B0604020202020204" pitchFamily="34" charset="0"/>
              </a:rPr>
              <a:t>A</a:t>
            </a:r>
            <a:r>
              <a:rPr lang="en-US" altLang="en-US" sz="1100" dirty="0" smtClean="0">
                <a:latin typeface="Arial" panose="020B0604020202020204" pitchFamily="34" charset="0"/>
              </a:rPr>
              <a:t> mod q .   </a:t>
            </a:r>
          </a:p>
          <a:p>
            <a:pPr eaLnBrk="1" hangingPunct="1">
              <a:lnSpc>
                <a:spcPct val="90000"/>
              </a:lnSpc>
            </a:pPr>
            <a:endParaRPr lang="en-US" altLang="en-US" sz="1100" dirty="0" smtClean="0">
              <a:latin typeface="Arial" panose="020B0604020202020204" pitchFamily="34" charset="0"/>
            </a:endParaRPr>
          </a:p>
          <a:p>
            <a:pPr eaLnBrk="1" hangingPunct="1">
              <a:lnSpc>
                <a:spcPct val="90000"/>
              </a:lnSpc>
            </a:pPr>
            <a:r>
              <a:rPr lang="en-US" altLang="en-US" sz="1100" dirty="0" smtClean="0">
                <a:latin typeface="Arial" panose="020B0604020202020204" pitchFamily="34" charset="0"/>
              </a:rPr>
              <a:t>At this point, Bob and Alice think that they share a secret key, but instead Bob and Darth share secret key K1 and Alice and Darth share secret key K2. All future communication between Bob and Alice is compromised in the following way:   </a:t>
            </a:r>
          </a:p>
          <a:p>
            <a:pPr eaLnBrk="1" hangingPunct="1">
              <a:lnSpc>
                <a:spcPct val="90000"/>
              </a:lnSpc>
            </a:pPr>
            <a:endParaRPr lang="en-US" altLang="en-US" sz="1100" dirty="0" smtClean="0">
              <a:latin typeface="Arial" panose="020B0604020202020204" pitchFamily="34" charset="0"/>
            </a:endParaRPr>
          </a:p>
          <a:p>
            <a:pPr eaLnBrk="1" hangingPunct="1">
              <a:lnSpc>
                <a:spcPct val="90000"/>
              </a:lnSpc>
              <a:buFontTx/>
              <a:buAutoNum type="arabicPeriod"/>
            </a:pPr>
            <a:r>
              <a:rPr lang="en-US" altLang="en-US" sz="1100" dirty="0" smtClean="0">
                <a:latin typeface="Arial" panose="020B0604020202020204" pitchFamily="34" charset="0"/>
              </a:rPr>
              <a:t>Alice sends an encrypted message M: E(K2, M).  </a:t>
            </a:r>
          </a:p>
          <a:p>
            <a:pPr eaLnBrk="1" hangingPunct="1">
              <a:lnSpc>
                <a:spcPct val="90000"/>
              </a:lnSpc>
              <a:buFontTx/>
              <a:buAutoNum type="arabicPeriod"/>
            </a:pPr>
            <a:r>
              <a:rPr lang="en-US" altLang="en-US" sz="1100" dirty="0" smtClean="0">
                <a:latin typeface="Arial" panose="020B0604020202020204" pitchFamily="34" charset="0"/>
              </a:rPr>
              <a:t>Darth intercepts the encrypted message and decrypts it, to recover M.  </a:t>
            </a:r>
          </a:p>
          <a:p>
            <a:pPr eaLnBrk="1" hangingPunct="1">
              <a:lnSpc>
                <a:spcPct val="90000"/>
              </a:lnSpc>
              <a:buFontTx/>
              <a:buAutoNum type="arabicPeriod"/>
            </a:pPr>
            <a:r>
              <a:rPr lang="en-US" altLang="en-US" sz="1100" dirty="0" smtClean="0">
                <a:latin typeface="Arial" panose="020B0604020202020204" pitchFamily="34" charset="0"/>
              </a:rPr>
              <a:t>Darth sends Bob E(K1, M) or E(K1, M'), where M' is any message. In the first case, Darth simply wants to eavesdrop on the communication without altering it. In the second case, Darth wants to modify the message going to Bob.   </a:t>
            </a:r>
          </a:p>
          <a:p>
            <a:pPr eaLnBrk="1" hangingPunct="1">
              <a:lnSpc>
                <a:spcPct val="90000"/>
              </a:lnSpc>
              <a:buFontTx/>
              <a:buAutoNum type="arabicPeriod"/>
            </a:pPr>
            <a:endParaRPr lang="en-US" altLang="en-US" sz="1100" dirty="0" smtClean="0">
              <a:latin typeface="Arial" panose="020B0604020202020204" pitchFamily="34" charset="0"/>
            </a:endParaRPr>
          </a:p>
          <a:p>
            <a:pPr eaLnBrk="1" hangingPunct="1">
              <a:lnSpc>
                <a:spcPct val="90000"/>
              </a:lnSpc>
            </a:pPr>
            <a:r>
              <a:rPr lang="en-US" altLang="en-US" sz="1100" dirty="0" smtClean="0">
                <a:latin typeface="Arial" panose="020B0604020202020204" pitchFamily="34" charset="0"/>
              </a:rPr>
              <a:t>The key exchange protocol is vulnerable to such an attack because it does not authenticate the participants. This vulnerability can be overcome with the use of digital signatures and public- key certificates.</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rtl="0"/>
            <a:fld id="{F336795E-B429-43B8-B4B9-D28CF531D5BB}" type="slidenum">
              <a:rPr lang="en-AU" altLang="en-US"/>
              <a:pPr rtl="0"/>
              <a:t>40</a:t>
            </a:fld>
            <a:endParaRPr lang="en-AU" altLang="en-US"/>
          </a:p>
        </p:txBody>
      </p:sp>
    </p:spTree>
    <p:extLst>
      <p:ext uri="{BB962C8B-B14F-4D97-AF65-F5344CB8AC3E}">
        <p14:creationId xmlns:p14="http://schemas.microsoft.com/office/powerpoint/2010/main" val="2033699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41</a:t>
            </a:fld>
            <a:endParaRPr>
              <a:latin typeface="Arial"/>
              <a:ea typeface="Arial"/>
              <a:cs typeface="Arial"/>
              <a:sym typeface="Arial"/>
            </a:endParaRPr>
          </a:p>
        </p:txBody>
      </p:sp>
      <p:sp>
        <p:nvSpPr>
          <p:cNvPr id="145" name="Google Shape;14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 name="Google Shape;14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Arial"/>
                <a:ea typeface="Arial"/>
                <a:cs typeface="Arial"/>
                <a:sym typeface="Arial"/>
              </a:rPr>
              <a:t>Encryption protects against passive attack (eavesdropping). A different requirement</a:t>
            </a:r>
            <a:endParaRPr/>
          </a:p>
          <a:p>
            <a:pPr marL="0" lvl="0" indent="0" algn="l" rtl="0">
              <a:spcBef>
                <a:spcPts val="360"/>
              </a:spcBef>
              <a:spcAft>
                <a:spcPts val="0"/>
              </a:spcAft>
              <a:buNone/>
            </a:pPr>
            <a:r>
              <a:rPr lang="en-US" sz="1200">
                <a:solidFill>
                  <a:schemeClr val="dk1"/>
                </a:solidFill>
                <a:latin typeface="Arial"/>
                <a:ea typeface="Arial"/>
                <a:cs typeface="Arial"/>
                <a:sym typeface="Arial"/>
              </a:rPr>
              <a:t>is to protect against active attack (falsification of data and transactions).</a:t>
            </a:r>
            <a:endParaRPr/>
          </a:p>
          <a:p>
            <a:pPr marL="0" lvl="0" indent="0" algn="l" rtl="0">
              <a:spcBef>
                <a:spcPts val="360"/>
              </a:spcBef>
              <a:spcAft>
                <a:spcPts val="0"/>
              </a:spcAft>
              <a:buNone/>
            </a:pPr>
            <a:r>
              <a:rPr lang="en-US" sz="1200">
                <a:solidFill>
                  <a:schemeClr val="dk1"/>
                </a:solidFill>
                <a:latin typeface="Arial"/>
                <a:ea typeface="Arial"/>
                <a:cs typeface="Arial"/>
                <a:sym typeface="Arial"/>
              </a:rPr>
              <a:t>Protection against such attacks is known as message authentication.</a:t>
            </a:r>
            <a:endParaRPr/>
          </a:p>
          <a:p>
            <a:pPr marL="0" lvl="0" indent="0" algn="l" rtl="0">
              <a:spcBef>
                <a:spcPts val="360"/>
              </a:spcBef>
              <a:spcAft>
                <a:spcPts val="0"/>
              </a:spcAft>
              <a:buNone/>
            </a:pPr>
            <a:endParaRPr sz="1200">
              <a:solidFill>
                <a:schemeClr val="dk1"/>
              </a:solidFill>
              <a:latin typeface="Arial"/>
              <a:ea typeface="Arial"/>
              <a:cs typeface="Arial"/>
              <a:sym typeface="Arial"/>
            </a:endParaRPr>
          </a:p>
          <a:p>
            <a:pPr marL="0" lvl="0" indent="0" algn="l" rtl="0">
              <a:spcBef>
                <a:spcPts val="360"/>
              </a:spcBef>
              <a:spcAft>
                <a:spcPts val="0"/>
              </a:spcAft>
              <a:buNone/>
            </a:pPr>
            <a:r>
              <a:rPr lang="en-US" sz="1200">
                <a:solidFill>
                  <a:schemeClr val="dk1"/>
                </a:solidFill>
                <a:latin typeface="Arial"/>
                <a:ea typeface="Arial"/>
                <a:cs typeface="Arial"/>
                <a:sym typeface="Arial"/>
              </a:rPr>
              <a:t>A message, file, document, or other collection of data is said to be authentic</a:t>
            </a:r>
            <a:endParaRPr/>
          </a:p>
          <a:p>
            <a:pPr marL="0" lvl="0" indent="0" algn="l" rtl="0">
              <a:spcBef>
                <a:spcPts val="360"/>
              </a:spcBef>
              <a:spcAft>
                <a:spcPts val="0"/>
              </a:spcAft>
              <a:buNone/>
            </a:pPr>
            <a:r>
              <a:rPr lang="en-US" sz="1200">
                <a:solidFill>
                  <a:schemeClr val="dk1"/>
                </a:solidFill>
                <a:latin typeface="Arial"/>
                <a:ea typeface="Arial"/>
                <a:cs typeface="Arial"/>
                <a:sym typeface="Arial"/>
              </a:rPr>
              <a:t>when it is genuine and comes from its alleged source. Message authentication is a</a:t>
            </a:r>
            <a:endParaRPr/>
          </a:p>
          <a:p>
            <a:pPr marL="0" lvl="0" indent="0" algn="l" rtl="0">
              <a:spcBef>
                <a:spcPts val="360"/>
              </a:spcBef>
              <a:spcAft>
                <a:spcPts val="0"/>
              </a:spcAft>
              <a:buNone/>
            </a:pPr>
            <a:r>
              <a:rPr lang="en-US" sz="1200">
                <a:solidFill>
                  <a:schemeClr val="dk1"/>
                </a:solidFill>
                <a:latin typeface="Arial"/>
                <a:ea typeface="Arial"/>
                <a:cs typeface="Arial"/>
                <a:sym typeface="Arial"/>
              </a:rPr>
              <a:t>procedure that allows communicating parties to verify that received messages are</a:t>
            </a:r>
            <a:endParaRPr/>
          </a:p>
          <a:p>
            <a:pPr marL="0" lvl="0" indent="0" algn="l" rtl="0">
              <a:spcBef>
                <a:spcPts val="360"/>
              </a:spcBef>
              <a:spcAft>
                <a:spcPts val="0"/>
              </a:spcAft>
              <a:buNone/>
            </a:pPr>
            <a:r>
              <a:rPr lang="en-US" sz="1200">
                <a:solidFill>
                  <a:schemeClr val="dk1"/>
                </a:solidFill>
                <a:latin typeface="Arial"/>
                <a:ea typeface="Arial"/>
                <a:cs typeface="Arial"/>
                <a:sym typeface="Arial"/>
              </a:rPr>
              <a:t>authentic.  The two important aspects are to verify that the contents of the message</a:t>
            </a:r>
            <a:endParaRPr/>
          </a:p>
          <a:p>
            <a:pPr marL="0" lvl="0" indent="0" algn="l" rtl="0">
              <a:spcBef>
                <a:spcPts val="360"/>
              </a:spcBef>
              <a:spcAft>
                <a:spcPts val="0"/>
              </a:spcAft>
              <a:buNone/>
            </a:pPr>
            <a:r>
              <a:rPr lang="en-US" sz="1200">
                <a:solidFill>
                  <a:schemeClr val="dk1"/>
                </a:solidFill>
                <a:latin typeface="Arial"/>
                <a:ea typeface="Arial"/>
                <a:cs typeface="Arial"/>
                <a:sym typeface="Arial"/>
              </a:rPr>
              <a:t>have not been altered and that the source is authentic. We may also wish to</a:t>
            </a:r>
            <a:endParaRPr/>
          </a:p>
          <a:p>
            <a:pPr marL="0" lvl="0" indent="0" algn="l" rtl="0">
              <a:spcBef>
                <a:spcPts val="360"/>
              </a:spcBef>
              <a:spcAft>
                <a:spcPts val="0"/>
              </a:spcAft>
              <a:buNone/>
            </a:pPr>
            <a:r>
              <a:rPr lang="en-US" sz="1200">
                <a:solidFill>
                  <a:schemeClr val="dk1"/>
                </a:solidFill>
                <a:latin typeface="Arial"/>
                <a:ea typeface="Arial"/>
                <a:cs typeface="Arial"/>
                <a:sym typeface="Arial"/>
              </a:rPr>
              <a:t>verify a message’s timeliness (it has not been artificially delayed and replayed) and</a:t>
            </a:r>
            <a:endParaRPr/>
          </a:p>
          <a:p>
            <a:pPr marL="0" lvl="0" indent="0" algn="l" rtl="0">
              <a:spcBef>
                <a:spcPts val="360"/>
              </a:spcBef>
              <a:spcAft>
                <a:spcPts val="0"/>
              </a:spcAft>
              <a:buNone/>
            </a:pPr>
            <a:r>
              <a:rPr lang="en-US" sz="1200">
                <a:solidFill>
                  <a:schemeClr val="dk1"/>
                </a:solidFill>
                <a:latin typeface="Arial"/>
                <a:ea typeface="Arial"/>
                <a:cs typeface="Arial"/>
                <a:sym typeface="Arial"/>
              </a:rPr>
              <a:t>sequence relative to other messages flowing between two parties. All of these concerns</a:t>
            </a:r>
            <a:endParaRPr/>
          </a:p>
          <a:p>
            <a:pPr marL="0" lvl="0" indent="0" algn="l" rtl="0">
              <a:spcBef>
                <a:spcPts val="360"/>
              </a:spcBef>
              <a:spcAft>
                <a:spcPts val="0"/>
              </a:spcAft>
              <a:buNone/>
            </a:pPr>
            <a:r>
              <a:rPr lang="en-US" sz="1200">
                <a:solidFill>
                  <a:schemeClr val="dk1"/>
                </a:solidFill>
                <a:latin typeface="Arial"/>
                <a:ea typeface="Arial"/>
                <a:cs typeface="Arial"/>
                <a:sym typeface="Arial"/>
              </a:rPr>
              <a:t>come under the category of data integrity as described in Chapter 1.</a:t>
            </a:r>
            <a:endParaRPr>
              <a:latin typeface="Arial"/>
              <a:ea typeface="Arial"/>
              <a:cs typeface="Arial"/>
              <a:sym typeface="Arial"/>
            </a:endParaRPr>
          </a:p>
        </p:txBody>
      </p:sp>
    </p:spTree>
    <p:extLst>
      <p:ext uri="{BB962C8B-B14F-4D97-AF65-F5344CB8AC3E}">
        <p14:creationId xmlns:p14="http://schemas.microsoft.com/office/powerpoint/2010/main" val="55428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80000"/>
              </a:lnSpc>
              <a:spcBef>
                <a:spcPts val="0"/>
              </a:spcBef>
              <a:spcAft>
                <a:spcPts val="0"/>
              </a:spcAft>
              <a:buNone/>
            </a:pPr>
            <a:r>
              <a:rPr lang="en-US" sz="839">
                <a:solidFill>
                  <a:schemeClr val="dk1"/>
                </a:solidFill>
                <a:latin typeface="Arial"/>
                <a:ea typeface="Arial"/>
                <a:cs typeface="Arial"/>
                <a:sym typeface="Arial"/>
              </a:rPr>
              <a:t>One authentication technique involves the use of a secret key to generate a small block of data, known as a message authentication code (MAC) , that is appended to the message.</a:t>
            </a:r>
            <a:endParaRPr/>
          </a:p>
          <a:p>
            <a:pPr marL="0" lvl="0" indent="0" algn="l" rtl="0">
              <a:lnSpc>
                <a:spcPct val="80000"/>
              </a:lnSpc>
              <a:spcBef>
                <a:spcPts val="252"/>
              </a:spcBef>
              <a:spcAft>
                <a:spcPts val="0"/>
              </a:spcAft>
              <a:buNone/>
            </a:pPr>
            <a:endParaRPr sz="839" b="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This technique assumes that two communicating parties, say A and B, share a common secret key K</a:t>
            </a:r>
            <a:r>
              <a:rPr lang="en-US" sz="839" b="0" baseline="-25000">
                <a:solidFill>
                  <a:schemeClr val="dk1"/>
                </a:solidFill>
                <a:latin typeface="Arial"/>
                <a:ea typeface="Arial"/>
                <a:cs typeface="Arial"/>
                <a:sym typeface="Arial"/>
              </a:rPr>
              <a:t>AB</a:t>
            </a:r>
            <a:r>
              <a:rPr lang="en-US" sz="839" b="0">
                <a:solidFill>
                  <a:schemeClr val="dk1"/>
                </a:solidFill>
                <a:latin typeface="Arial"/>
                <a:ea typeface="Arial"/>
                <a:cs typeface="Arial"/>
                <a:sym typeface="Arial"/>
              </a:rPr>
              <a:t>.  </a:t>
            </a:r>
            <a:endParaRPr/>
          </a:p>
          <a:p>
            <a:pPr marL="0" lvl="0" indent="0" algn="l" rtl="0">
              <a:lnSpc>
                <a:spcPct val="80000"/>
              </a:lnSpc>
              <a:spcBef>
                <a:spcPts val="252"/>
              </a:spcBef>
              <a:spcAft>
                <a:spcPts val="0"/>
              </a:spcAft>
              <a:buNone/>
            </a:pPr>
            <a:endParaRPr sz="839" b="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When A has a message to send to B, it calculates the message authentication code as a</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function of the message and the key: MAC</a:t>
            </a:r>
            <a:r>
              <a:rPr lang="en-US" sz="839" b="0" baseline="-25000">
                <a:solidFill>
                  <a:schemeClr val="dk1"/>
                </a:solidFill>
                <a:latin typeface="Arial"/>
                <a:ea typeface="Arial"/>
                <a:cs typeface="Arial"/>
                <a:sym typeface="Arial"/>
              </a:rPr>
              <a:t>M</a:t>
            </a:r>
            <a:r>
              <a:rPr lang="en-US" sz="839" b="0">
                <a:solidFill>
                  <a:schemeClr val="dk1"/>
                </a:solidFill>
                <a:latin typeface="Arial"/>
                <a:ea typeface="Arial"/>
                <a:cs typeface="Arial"/>
                <a:sym typeface="Arial"/>
              </a:rPr>
              <a:t> =  F(K</a:t>
            </a:r>
            <a:r>
              <a:rPr lang="en-US" sz="839" b="0" baseline="-25000">
                <a:solidFill>
                  <a:schemeClr val="dk1"/>
                </a:solidFill>
                <a:latin typeface="Arial"/>
                <a:ea typeface="Arial"/>
                <a:cs typeface="Arial"/>
                <a:sym typeface="Arial"/>
              </a:rPr>
              <a:t>AB</a:t>
            </a:r>
            <a:r>
              <a:rPr lang="en-US" sz="839" b="0">
                <a:solidFill>
                  <a:schemeClr val="dk1"/>
                </a:solidFill>
                <a:latin typeface="Arial"/>
                <a:ea typeface="Arial"/>
                <a:cs typeface="Arial"/>
                <a:sym typeface="Arial"/>
              </a:rPr>
              <a:t> , M ). The message plus code</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are transmitted to the intended recipient. The recipient performs the same calculation</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on the received message, using the same secret key, to generate a new message</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authentication code. The received code is compared to the calculated code</a:t>
            </a:r>
            <a:endParaRPr/>
          </a:p>
          <a:p>
            <a:pPr marL="0" lvl="0" indent="0" algn="l" rtl="0">
              <a:lnSpc>
                <a:spcPct val="80000"/>
              </a:lnSpc>
              <a:spcBef>
                <a:spcPts val="252"/>
              </a:spcBef>
              <a:spcAft>
                <a:spcPts val="0"/>
              </a:spcAft>
              <a:buNone/>
            </a:pPr>
            <a:r>
              <a:rPr lang="en-US" sz="839" b="0">
                <a:solidFill>
                  <a:schemeClr val="dk1"/>
                </a:solidFill>
                <a:latin typeface="Arial"/>
                <a:ea typeface="Arial"/>
                <a:cs typeface="Arial"/>
                <a:sym typeface="Arial"/>
              </a:rPr>
              <a:t>(Figure 3.1).</a:t>
            </a:r>
            <a:endParaRPr/>
          </a:p>
          <a:p>
            <a:pPr marL="0" lvl="0" indent="0" algn="l" rtl="0">
              <a:lnSpc>
                <a:spcPct val="80000"/>
              </a:lnSpc>
              <a:spcBef>
                <a:spcPts val="252"/>
              </a:spcBef>
              <a:spcAft>
                <a:spcPts val="0"/>
              </a:spcAft>
              <a:buNone/>
            </a:pPr>
            <a:endParaRPr sz="839" b="0"/>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If we assume that only the receiver and the sender know the identity</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of the secret key, and if the received code matches the calculated code, then the following</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statements apply:</a:t>
            </a:r>
            <a:endParaRPr/>
          </a:p>
          <a:p>
            <a:pPr marL="0" lvl="0" indent="0" algn="l" rtl="0">
              <a:lnSpc>
                <a:spcPct val="80000"/>
              </a:lnSpc>
              <a:spcBef>
                <a:spcPts val="252"/>
              </a:spcBef>
              <a:spcAft>
                <a:spcPts val="0"/>
              </a:spcAft>
              <a:buNone/>
            </a:pPr>
            <a:endParaRPr sz="839">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1.  The receiver is assured that the message has not been altered. If an attacker</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alters the message but does not alter the code, then the receiver’s calculation</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of the code will differ from the received code. Because the attacker is assumed</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not to know the secret key, the attacker cannot alter the code to correspond to</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the alterations in the message.</a:t>
            </a:r>
            <a:endParaRPr/>
          </a:p>
          <a:p>
            <a:pPr marL="0" lvl="0" indent="0" algn="l" rtl="0">
              <a:lnSpc>
                <a:spcPct val="80000"/>
              </a:lnSpc>
              <a:spcBef>
                <a:spcPts val="252"/>
              </a:spcBef>
              <a:spcAft>
                <a:spcPts val="0"/>
              </a:spcAft>
              <a:buNone/>
            </a:pPr>
            <a:endParaRPr sz="839">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2.  The receiver is assured that the message is from the alleged sender. Because</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no one else knows the secret key, no one else could prepare a message with a</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proper code.</a:t>
            </a:r>
            <a:endParaRPr/>
          </a:p>
          <a:p>
            <a:pPr marL="0" lvl="0" indent="0" algn="l" rtl="0">
              <a:lnSpc>
                <a:spcPct val="80000"/>
              </a:lnSpc>
              <a:spcBef>
                <a:spcPts val="252"/>
              </a:spcBef>
              <a:spcAft>
                <a:spcPts val="0"/>
              </a:spcAft>
              <a:buNone/>
            </a:pPr>
            <a:endParaRPr sz="839">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3.  If the message includes a sequence number (such as is used with HDLC and</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TCP), then the receiver can be assured of the proper sequence, because an</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attacker cannot successfully alter the sequence number.</a:t>
            </a:r>
            <a:endParaRPr/>
          </a:p>
          <a:p>
            <a:pPr marL="0" lvl="0" indent="0" algn="l" rtl="0">
              <a:lnSpc>
                <a:spcPct val="80000"/>
              </a:lnSpc>
              <a:spcBef>
                <a:spcPts val="252"/>
              </a:spcBef>
              <a:spcAft>
                <a:spcPts val="0"/>
              </a:spcAft>
              <a:buNone/>
            </a:pPr>
            <a:endParaRPr sz="839" b="0">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 A number of algorithms could be used to generate the code. The NIST specification,</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FIPS PUB 113, recommends the use of DES. DES is used to generate an</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encrypted version of the message, and the last number of bits of ciphertext are used</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as the code. A 16- or 32-bit code is typical.</a:t>
            </a:r>
            <a:endParaRPr/>
          </a:p>
          <a:p>
            <a:pPr marL="0" lvl="0" indent="0" algn="l" rtl="0">
              <a:lnSpc>
                <a:spcPct val="80000"/>
              </a:lnSpc>
              <a:spcBef>
                <a:spcPts val="252"/>
              </a:spcBef>
              <a:spcAft>
                <a:spcPts val="0"/>
              </a:spcAft>
              <a:buNone/>
            </a:pPr>
            <a:endParaRPr sz="839">
              <a:solidFill>
                <a:schemeClr val="dk1"/>
              </a:solidFill>
              <a:latin typeface="Arial"/>
              <a:ea typeface="Arial"/>
              <a:cs typeface="Arial"/>
              <a:sym typeface="Arial"/>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The process just described is similar to encryption. One difference is that the</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authentication algorithm need not be reversible, as it must for decryption. Because</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of the mathematical properties of the authentication function, it is less vulnerable to</a:t>
            </a:r>
            <a:endParaRPr/>
          </a:p>
          <a:p>
            <a:pPr marL="0" lvl="0" indent="0" algn="l" rtl="0">
              <a:lnSpc>
                <a:spcPct val="80000"/>
              </a:lnSpc>
              <a:spcBef>
                <a:spcPts val="252"/>
              </a:spcBef>
              <a:spcAft>
                <a:spcPts val="0"/>
              </a:spcAft>
              <a:buNone/>
            </a:pPr>
            <a:r>
              <a:rPr lang="en-US" sz="839">
                <a:solidFill>
                  <a:schemeClr val="dk1"/>
                </a:solidFill>
                <a:latin typeface="Arial"/>
                <a:ea typeface="Arial"/>
                <a:cs typeface="Arial"/>
                <a:sym typeface="Arial"/>
              </a:rPr>
              <a:t>being broken than encryption.</a:t>
            </a:r>
            <a:endParaRPr sz="839" b="0"/>
          </a:p>
        </p:txBody>
      </p:sp>
      <p:sp>
        <p:nvSpPr>
          <p:cNvPr id="165" name="Google Shape;165;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865496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a:t>
            </a:fld>
            <a:endParaRPr>
              <a:latin typeface="Arial"/>
              <a:ea typeface="Arial"/>
              <a:cs typeface="Arial"/>
              <a:sym typeface="Arial"/>
            </a:endParaRPr>
          </a:p>
        </p:txBody>
      </p:sp>
      <p:sp>
        <p:nvSpPr>
          <p:cNvPr id="337" name="Google Shape;33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8" name="Google Shape;3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Arial"/>
                <a:ea typeface="Arial"/>
                <a:cs typeface="Arial"/>
                <a:sym typeface="Arial"/>
              </a:rPr>
              <a:t>Public-key encryption, first publicly proposed by Diffie and Hellman in 1976</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[DIFF76], is the first truly revolutionary advance in encryption in literally thousands</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of years. Public-key algorithms are based on mathematical functions rather</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than on simple operations on bit patterns, such as are used in symmetric encryption</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algorithms. More important, public-key cryptography is asymmetric, involving the</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use of two separate keys—in contrast to the symmetric conventional encryption,</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which uses only one key. The use of two keys has profound consequences in the</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areas of confidentiality, key distribution, and authentication.</a:t>
            </a:r>
            <a:endParaRPr dirty="0"/>
          </a:p>
          <a:p>
            <a:pPr marL="0" lvl="0" indent="0" algn="l" rtl="0">
              <a:spcBef>
                <a:spcPts val="360"/>
              </a:spcBef>
              <a:spcAft>
                <a:spcPts val="0"/>
              </a:spcAft>
              <a:buNone/>
            </a:pPr>
            <a:endParaRPr sz="1200" dirty="0">
              <a:solidFill>
                <a:schemeClr val="dk1"/>
              </a:solidFill>
              <a:latin typeface="Arial"/>
              <a:ea typeface="Arial"/>
              <a:cs typeface="Arial"/>
              <a:sym typeface="Arial"/>
            </a:endParaRPr>
          </a:p>
          <a:p>
            <a:pPr marL="0" lvl="0" indent="0" algn="l" rtl="0">
              <a:spcBef>
                <a:spcPts val="360"/>
              </a:spcBef>
              <a:spcAft>
                <a:spcPts val="0"/>
              </a:spcAft>
              <a:buNone/>
            </a:pPr>
            <a:r>
              <a:rPr lang="en-US" sz="1200" dirty="0">
                <a:solidFill>
                  <a:schemeClr val="dk1"/>
                </a:solidFill>
                <a:latin typeface="Arial"/>
                <a:ea typeface="Arial"/>
                <a:cs typeface="Arial"/>
                <a:sym typeface="Arial"/>
              </a:rPr>
              <a:t>Before proceeding, we should first mention several common misconceptions</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concerning public-key encryption. One is that public-key encryption is more</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secure from cryptanalysis than conventional encryption. In fact, the security of any</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encryption scheme depends on (1) the length of the key and (2) the computational</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work involved in breaking a cipher. There is nothing in principle about either conventional</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or public-key encryption that makes one superior to another from the</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point of view of resisting cryptanalysis. A second misconception is that public-key</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encryption is a general-purpose technique that has made conventional encryption</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obsolete. On the contrary, because of the computational overhead of current public-</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key encryption schemes, there seems no foreseeable likelihood that conventional</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encryption will be abandoned. Finally, there is a feeling that key distribution</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is trivial when using public-key encryption, compared to the rather cumbersome</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handshaking involved with key distribution centers for conventional encryption.</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In fact, some form of protocol is needed, often involving a central agent, and the</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procedures involved are no simpler or any more efficient than those required for</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conventional encryption.</a:t>
            </a:r>
            <a:endParaRPr dirty="0">
              <a:latin typeface="Arial"/>
              <a:ea typeface="Arial"/>
              <a:cs typeface="Arial"/>
              <a:sym typeface="Arial"/>
            </a:endParaRPr>
          </a:p>
        </p:txBody>
      </p:sp>
    </p:spTree>
    <p:extLst>
      <p:ext uri="{BB962C8B-B14F-4D97-AF65-F5344CB8AC3E}">
        <p14:creationId xmlns:p14="http://schemas.microsoft.com/office/powerpoint/2010/main" val="22418181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43</a:t>
            </a:fld>
            <a:endParaRPr>
              <a:latin typeface="Arial"/>
              <a:ea typeface="Arial"/>
              <a:cs typeface="Arial"/>
              <a:sym typeface="Arial"/>
            </a:endParaRPr>
          </a:p>
        </p:txBody>
      </p:sp>
      <p:sp>
        <p:nvSpPr>
          <p:cNvPr id="171" name="Google Shape;17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endParaRPr lang="en-US" sz="1200" b="0" i="0" u="none" strike="noStrike" cap="none" dirty="0">
              <a:solidFill>
                <a:schemeClr val="dk1"/>
              </a:solidFill>
              <a:effectLst/>
              <a:latin typeface="Arial"/>
              <a:ea typeface="Arial"/>
              <a:cs typeface="Arial"/>
              <a:sym typeface="Arial"/>
            </a:endParaRPr>
          </a:p>
        </p:txBody>
      </p:sp>
    </p:spTree>
    <p:extLst>
      <p:ext uri="{BB962C8B-B14F-4D97-AF65-F5344CB8AC3E}">
        <p14:creationId xmlns:p14="http://schemas.microsoft.com/office/powerpoint/2010/main" val="381160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9" name="Google Shape;17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None/>
            </a:pPr>
            <a:r>
              <a:rPr lang="en-US" sz="1200">
                <a:solidFill>
                  <a:schemeClr val="dk1"/>
                </a:solidFill>
                <a:latin typeface="Arial"/>
                <a:ea typeface="Arial"/>
                <a:cs typeface="Arial"/>
                <a:sym typeface="Arial"/>
              </a:rPr>
              <a:t> Figure 3.2 illustrates three ways in which the message can be authenticated.</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The message digest can be encrypted using conventional encryption (part a); if</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it is assumed that only the sender and receiver share the encryption key, then</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authenticity is assured. The message digest can be encrypted using public-key</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encryption (part b); this is explained in Section 3.5. The public-key approach</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has two advantages: (1) It provides a digital signature as well as message</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authentication. (2) It does not require the distribution of keys to communicating</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parties.</a:t>
            </a:r>
            <a:endParaRPr/>
          </a:p>
          <a:p>
            <a:pPr marL="0" lvl="0" indent="0" algn="l" rtl="0">
              <a:lnSpc>
                <a:spcPct val="90000"/>
              </a:lnSpc>
              <a:spcBef>
                <a:spcPts val="360"/>
              </a:spcBef>
              <a:spcAft>
                <a:spcPts val="0"/>
              </a:spcAft>
              <a:buNone/>
            </a:pPr>
            <a:endParaRPr sz="1200">
              <a:solidFill>
                <a:schemeClr val="dk1"/>
              </a:solidFill>
              <a:latin typeface="Arial"/>
              <a:ea typeface="Arial"/>
              <a:cs typeface="Arial"/>
              <a:sym typeface="Arial"/>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 These two approaches also have an advantage over approaches that encrypt</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the entire message in that less computation is required. Nevertheless, there has</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been interest in developing a technique that avoids encryption altogether.</a:t>
            </a:r>
            <a:endParaRPr/>
          </a:p>
          <a:p>
            <a:pPr marL="0" lvl="0" indent="0" algn="l" rtl="0">
              <a:lnSpc>
                <a:spcPct val="90000"/>
              </a:lnSpc>
              <a:spcBef>
                <a:spcPts val="360"/>
              </a:spcBef>
              <a:spcAft>
                <a:spcPts val="0"/>
              </a:spcAft>
              <a:buNone/>
            </a:pPr>
            <a:endParaRPr sz="1200">
              <a:solidFill>
                <a:schemeClr val="dk1"/>
              </a:solidFill>
              <a:latin typeface="Arial"/>
              <a:ea typeface="Arial"/>
              <a:cs typeface="Arial"/>
              <a:sym typeface="Arial"/>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 Figure 3.2c shows a technique that uses a hash function but no encryption for</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message authentication. </a:t>
            </a:r>
            <a:endParaRPr/>
          </a:p>
          <a:p>
            <a:pPr marL="0" lvl="0" indent="0" algn="l" rtl="0">
              <a:lnSpc>
                <a:spcPct val="90000"/>
              </a:lnSpc>
              <a:spcBef>
                <a:spcPts val="360"/>
              </a:spcBef>
              <a:spcAft>
                <a:spcPts val="0"/>
              </a:spcAft>
              <a:buNone/>
            </a:pPr>
            <a:endParaRPr sz="1200">
              <a:solidFill>
                <a:schemeClr val="dk1"/>
              </a:solidFill>
              <a:latin typeface="Arial"/>
              <a:ea typeface="Arial"/>
              <a:cs typeface="Arial"/>
              <a:sym typeface="Arial"/>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Because the secret value itself is not sent, it is not possible for an attacker to modify an intercepted message. </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As long as the secret value remains secret, it is also not possible for an attacker to generate</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a false message.</a:t>
            </a:r>
            <a:endParaRPr/>
          </a:p>
          <a:p>
            <a:pPr marL="0" lvl="0" indent="0" algn="l" rtl="0">
              <a:lnSpc>
                <a:spcPct val="90000"/>
              </a:lnSpc>
              <a:spcBef>
                <a:spcPts val="360"/>
              </a:spcBef>
              <a:spcAft>
                <a:spcPts val="0"/>
              </a:spcAft>
              <a:buNone/>
            </a:pPr>
            <a:endParaRPr sz="1200">
              <a:solidFill>
                <a:schemeClr val="dk1"/>
              </a:solidFill>
              <a:latin typeface="Arial"/>
              <a:ea typeface="Arial"/>
              <a:cs typeface="Arial"/>
              <a:sym typeface="Arial"/>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A variation on the third technique, called HMAC, is the one adopted for IP security (described in Chapter 9);</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it also has been specified for SNMPv3</a:t>
            </a:r>
            <a:endParaRPr/>
          </a:p>
          <a:p>
            <a:pPr marL="0" lvl="0" indent="0" algn="l" rtl="0">
              <a:lnSpc>
                <a:spcPct val="90000"/>
              </a:lnSpc>
              <a:spcBef>
                <a:spcPts val="360"/>
              </a:spcBef>
              <a:spcAft>
                <a:spcPts val="0"/>
              </a:spcAft>
              <a:buNone/>
            </a:pPr>
            <a:r>
              <a:rPr lang="en-US" sz="1200">
                <a:solidFill>
                  <a:schemeClr val="dk1"/>
                </a:solidFill>
                <a:latin typeface="Arial"/>
                <a:ea typeface="Arial"/>
                <a:cs typeface="Arial"/>
                <a:sym typeface="Arial"/>
              </a:rPr>
              <a:t>(Chapter 13).</a:t>
            </a:r>
            <a:endParaRPr/>
          </a:p>
        </p:txBody>
      </p:sp>
      <p:sp>
        <p:nvSpPr>
          <p:cNvPr id="180" name="Google Shape;180;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176793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 name="Google Shape;18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a:solidFill>
                  <a:schemeClr val="dk1"/>
                </a:solidFill>
                <a:latin typeface="Arial"/>
                <a:ea typeface="Arial"/>
                <a:cs typeface="Arial"/>
                <a:sym typeface="Arial"/>
              </a:rPr>
              <a:t>The purpose of a hash function is to produce a “fingerprint” of a file, message, or</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other block of data. To be useful for message authentication, a hash function H</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must have the following properties:</a:t>
            </a:r>
            <a:endParaRPr/>
          </a:p>
          <a:p>
            <a:pPr marL="0" lvl="0" indent="0" algn="l" rtl="0">
              <a:spcBef>
                <a:spcPts val="360"/>
              </a:spcBef>
              <a:spcAft>
                <a:spcPts val="0"/>
              </a:spcAft>
              <a:buNone/>
            </a:pPr>
            <a:endParaRPr sz="1200" b="0">
              <a:solidFill>
                <a:schemeClr val="dk1"/>
              </a:solidFill>
              <a:latin typeface="Arial"/>
              <a:ea typeface="Arial"/>
              <a:cs typeface="Arial"/>
              <a:sym typeface="Arial"/>
            </a:endParaRPr>
          </a:p>
          <a:p>
            <a:pPr marL="0" lvl="0" indent="0" algn="l" rtl="0">
              <a:spcBef>
                <a:spcPts val="360"/>
              </a:spcBef>
              <a:spcAft>
                <a:spcPts val="0"/>
              </a:spcAft>
              <a:buNone/>
            </a:pPr>
            <a:r>
              <a:rPr lang="en-US" sz="1200" b="0">
                <a:solidFill>
                  <a:schemeClr val="dk1"/>
                </a:solidFill>
                <a:latin typeface="Arial"/>
                <a:ea typeface="Arial"/>
                <a:cs typeface="Arial"/>
                <a:sym typeface="Arial"/>
              </a:rPr>
              <a:t>1.  H can be applied to a block of data of any size.</a:t>
            </a:r>
            <a:endParaRPr/>
          </a:p>
          <a:p>
            <a:pPr marL="0" lvl="0" indent="0" algn="l" rtl="0">
              <a:spcBef>
                <a:spcPts val="360"/>
              </a:spcBef>
              <a:spcAft>
                <a:spcPts val="0"/>
              </a:spcAft>
              <a:buNone/>
            </a:pPr>
            <a:endParaRPr sz="1200" b="0">
              <a:solidFill>
                <a:schemeClr val="dk1"/>
              </a:solidFill>
              <a:latin typeface="Arial"/>
              <a:ea typeface="Arial"/>
              <a:cs typeface="Arial"/>
              <a:sym typeface="Arial"/>
            </a:endParaRPr>
          </a:p>
          <a:p>
            <a:pPr marL="0" lvl="0" indent="0" algn="l" rtl="0">
              <a:spcBef>
                <a:spcPts val="360"/>
              </a:spcBef>
              <a:spcAft>
                <a:spcPts val="0"/>
              </a:spcAft>
              <a:buNone/>
            </a:pPr>
            <a:r>
              <a:rPr lang="en-US" sz="1200" b="0">
                <a:solidFill>
                  <a:schemeClr val="dk1"/>
                </a:solidFill>
                <a:latin typeface="Arial"/>
                <a:ea typeface="Arial"/>
                <a:cs typeface="Arial"/>
                <a:sym typeface="Arial"/>
              </a:rPr>
              <a:t>2.  H produces a fixed-length output.</a:t>
            </a:r>
            <a:endParaRPr/>
          </a:p>
          <a:p>
            <a:pPr marL="0" lvl="0" indent="0" algn="l" rtl="0">
              <a:spcBef>
                <a:spcPts val="360"/>
              </a:spcBef>
              <a:spcAft>
                <a:spcPts val="0"/>
              </a:spcAft>
              <a:buNone/>
            </a:pPr>
            <a:endParaRPr sz="1200" b="0">
              <a:solidFill>
                <a:schemeClr val="dk1"/>
              </a:solidFill>
              <a:latin typeface="Arial"/>
              <a:ea typeface="Arial"/>
              <a:cs typeface="Arial"/>
              <a:sym typeface="Arial"/>
            </a:endParaRPr>
          </a:p>
          <a:p>
            <a:pPr marL="0" lvl="0" indent="0" algn="l" rtl="0">
              <a:spcBef>
                <a:spcPts val="360"/>
              </a:spcBef>
              <a:spcAft>
                <a:spcPts val="0"/>
              </a:spcAft>
              <a:buNone/>
            </a:pPr>
            <a:r>
              <a:rPr lang="en-US" sz="1200" b="0">
                <a:solidFill>
                  <a:schemeClr val="dk1"/>
                </a:solidFill>
                <a:latin typeface="Arial"/>
                <a:ea typeface="Arial"/>
                <a:cs typeface="Arial"/>
                <a:sym typeface="Arial"/>
              </a:rPr>
              <a:t>3.  H(x ) is relatively easy to compute for any given x , making both hardware and</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software implementations practical.</a:t>
            </a:r>
            <a:endParaRPr/>
          </a:p>
          <a:p>
            <a:pPr marL="0" lvl="0" indent="0" algn="l" rtl="0">
              <a:spcBef>
                <a:spcPts val="360"/>
              </a:spcBef>
              <a:spcAft>
                <a:spcPts val="0"/>
              </a:spcAft>
              <a:buNone/>
            </a:pPr>
            <a:endParaRPr sz="1200" b="0">
              <a:solidFill>
                <a:schemeClr val="dk1"/>
              </a:solidFill>
              <a:latin typeface="Arial"/>
              <a:ea typeface="Arial"/>
              <a:cs typeface="Arial"/>
              <a:sym typeface="Arial"/>
            </a:endParaRPr>
          </a:p>
          <a:p>
            <a:pPr marL="0" lvl="0" indent="0" algn="l" rtl="0">
              <a:spcBef>
                <a:spcPts val="360"/>
              </a:spcBef>
              <a:spcAft>
                <a:spcPts val="0"/>
              </a:spcAft>
              <a:buNone/>
            </a:pPr>
            <a:r>
              <a:rPr lang="en-US" sz="1200" b="0">
                <a:solidFill>
                  <a:schemeClr val="dk1"/>
                </a:solidFill>
                <a:latin typeface="Arial"/>
                <a:ea typeface="Arial"/>
                <a:cs typeface="Arial"/>
                <a:sym typeface="Arial"/>
              </a:rPr>
              <a:t>4.  For any given code h , it is computationally infeasible to find x  such that</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H(x ) = h.  A hash function with this property is referred to as one-way  or</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preimage resistant .</a:t>
            </a:r>
            <a:endParaRPr/>
          </a:p>
          <a:p>
            <a:pPr marL="0" lvl="0" indent="0" algn="l" rtl="0">
              <a:spcBef>
                <a:spcPts val="360"/>
              </a:spcBef>
              <a:spcAft>
                <a:spcPts val="0"/>
              </a:spcAft>
              <a:buNone/>
            </a:pPr>
            <a:endParaRPr sz="1200" b="0">
              <a:solidFill>
                <a:schemeClr val="dk1"/>
              </a:solidFill>
              <a:latin typeface="Arial"/>
              <a:ea typeface="Arial"/>
              <a:cs typeface="Arial"/>
              <a:sym typeface="Arial"/>
            </a:endParaRPr>
          </a:p>
          <a:p>
            <a:pPr marL="0" lvl="0" indent="0" algn="l" rtl="0">
              <a:spcBef>
                <a:spcPts val="360"/>
              </a:spcBef>
              <a:spcAft>
                <a:spcPts val="0"/>
              </a:spcAft>
              <a:buNone/>
            </a:pPr>
            <a:r>
              <a:rPr lang="en-US" sz="1200" b="0">
                <a:solidFill>
                  <a:schemeClr val="dk1"/>
                </a:solidFill>
                <a:latin typeface="Arial"/>
                <a:ea typeface="Arial"/>
                <a:cs typeface="Arial"/>
                <a:sym typeface="Arial"/>
              </a:rPr>
              <a:t>5. For any given block x, it is computationally infeasible to find y  x with</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H(y) = H(x). A hash function with this property is referred to as  second preimage</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resistant. This is sometimes referred to as  weak collision resistant.</a:t>
            </a:r>
            <a:endParaRPr/>
          </a:p>
          <a:p>
            <a:pPr marL="0" lvl="0" indent="0" algn="l" rtl="0">
              <a:spcBef>
                <a:spcPts val="360"/>
              </a:spcBef>
              <a:spcAft>
                <a:spcPts val="0"/>
              </a:spcAft>
              <a:buNone/>
            </a:pPr>
            <a:endParaRPr sz="1200" b="0">
              <a:solidFill>
                <a:schemeClr val="dk1"/>
              </a:solidFill>
              <a:latin typeface="Arial"/>
              <a:ea typeface="Arial"/>
              <a:cs typeface="Arial"/>
              <a:sym typeface="Arial"/>
            </a:endParaRPr>
          </a:p>
          <a:p>
            <a:pPr marL="0" lvl="0" indent="0" algn="l" rtl="0">
              <a:spcBef>
                <a:spcPts val="360"/>
              </a:spcBef>
              <a:spcAft>
                <a:spcPts val="0"/>
              </a:spcAft>
              <a:buNone/>
            </a:pPr>
            <a:r>
              <a:rPr lang="en-US" sz="1200" b="0">
                <a:solidFill>
                  <a:schemeClr val="dk1"/>
                </a:solidFill>
                <a:latin typeface="Arial"/>
                <a:ea typeface="Arial"/>
                <a:cs typeface="Arial"/>
                <a:sym typeface="Arial"/>
              </a:rPr>
              <a:t>6. It is computationally infeasible to find any pair (x, y) such that H(x) = H(y).</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A hash function with this property is referred to as  collision resistant. This is</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sometimes referred to as  strong collision resistant.</a:t>
            </a:r>
            <a:endParaRPr/>
          </a:p>
          <a:p>
            <a:pPr marL="0" lvl="0" indent="0" algn="l" rtl="0">
              <a:spcBef>
                <a:spcPts val="360"/>
              </a:spcBef>
              <a:spcAft>
                <a:spcPts val="0"/>
              </a:spcAft>
              <a:buNone/>
            </a:pPr>
            <a:endParaRPr sz="1200" b="0">
              <a:solidFill>
                <a:schemeClr val="dk1"/>
              </a:solidFill>
              <a:latin typeface="Arial"/>
              <a:ea typeface="Arial"/>
              <a:cs typeface="Arial"/>
              <a:sym typeface="Arial"/>
            </a:endParaRPr>
          </a:p>
          <a:p>
            <a:pPr marL="0" lvl="0" indent="0" algn="l" rtl="0">
              <a:spcBef>
                <a:spcPts val="360"/>
              </a:spcBef>
              <a:spcAft>
                <a:spcPts val="0"/>
              </a:spcAft>
              <a:buNone/>
            </a:pPr>
            <a:r>
              <a:rPr lang="en-US" sz="1200">
                <a:solidFill>
                  <a:schemeClr val="dk1"/>
                </a:solidFill>
                <a:latin typeface="Arial"/>
                <a:ea typeface="Arial"/>
                <a:cs typeface="Arial"/>
                <a:sym typeface="Arial"/>
              </a:rPr>
              <a:t> A hash function that satisfies the first five properties in the preceding list is</a:t>
            </a:r>
            <a:endParaRPr/>
          </a:p>
          <a:p>
            <a:pPr marL="0" lvl="0" indent="0" algn="l" rtl="0">
              <a:spcBef>
                <a:spcPts val="360"/>
              </a:spcBef>
              <a:spcAft>
                <a:spcPts val="0"/>
              </a:spcAft>
              <a:buNone/>
            </a:pPr>
            <a:r>
              <a:rPr lang="en-US" sz="1200">
                <a:solidFill>
                  <a:schemeClr val="dk1"/>
                </a:solidFill>
                <a:latin typeface="Arial"/>
                <a:ea typeface="Arial"/>
                <a:cs typeface="Arial"/>
                <a:sym typeface="Arial"/>
              </a:rPr>
              <a:t>referred to as a weak hash function. If the sixth property is also satisfied, then it is</a:t>
            </a:r>
            <a:endParaRPr/>
          </a:p>
          <a:p>
            <a:pPr marL="0" lvl="0" indent="0" algn="l" rtl="0">
              <a:spcBef>
                <a:spcPts val="360"/>
              </a:spcBef>
              <a:spcAft>
                <a:spcPts val="0"/>
              </a:spcAft>
              <a:buNone/>
            </a:pPr>
            <a:r>
              <a:rPr lang="en-US" sz="1200">
                <a:solidFill>
                  <a:schemeClr val="dk1"/>
                </a:solidFill>
                <a:latin typeface="Arial"/>
                <a:ea typeface="Arial"/>
                <a:cs typeface="Arial"/>
                <a:sym typeface="Arial"/>
              </a:rPr>
              <a:t>referred to as a strong hash function. The sixth property, collision resistant, protects</a:t>
            </a:r>
            <a:endParaRPr/>
          </a:p>
          <a:p>
            <a:pPr marL="0" lvl="0" indent="0" algn="l" rtl="0">
              <a:spcBef>
                <a:spcPts val="360"/>
              </a:spcBef>
              <a:spcAft>
                <a:spcPts val="0"/>
              </a:spcAft>
              <a:buNone/>
            </a:pPr>
            <a:r>
              <a:rPr lang="en-US" sz="1200">
                <a:solidFill>
                  <a:schemeClr val="dk1"/>
                </a:solidFill>
                <a:latin typeface="Arial"/>
                <a:ea typeface="Arial"/>
                <a:cs typeface="Arial"/>
                <a:sym typeface="Arial"/>
              </a:rPr>
              <a:t>against a sophisticated class of attack known as the birthday attack.</a:t>
            </a:r>
            <a:endParaRPr b="0">
              <a:latin typeface="Arial"/>
              <a:ea typeface="Arial"/>
              <a:cs typeface="Arial"/>
              <a:sym typeface="Arial"/>
            </a:endParaRPr>
          </a:p>
        </p:txBody>
      </p:sp>
      <p:sp>
        <p:nvSpPr>
          <p:cNvPr id="187" name="Google Shape;18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45</a:t>
            </a:fld>
            <a:endParaRPr>
              <a:latin typeface="Arial"/>
              <a:ea typeface="Arial"/>
              <a:cs typeface="Arial"/>
              <a:sym typeface="Arial"/>
            </a:endParaRPr>
          </a:p>
        </p:txBody>
      </p:sp>
    </p:spTree>
    <p:extLst>
      <p:ext uri="{BB962C8B-B14F-4D97-AF65-F5344CB8AC3E}">
        <p14:creationId xmlns:p14="http://schemas.microsoft.com/office/powerpoint/2010/main" val="20256048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46</a:t>
            </a:fld>
            <a:endParaRPr>
              <a:latin typeface="Arial"/>
              <a:ea typeface="Arial"/>
              <a:cs typeface="Arial"/>
              <a:sym typeface="Arial"/>
            </a:endParaRPr>
          </a:p>
        </p:txBody>
      </p:sp>
      <p:sp>
        <p:nvSpPr>
          <p:cNvPr id="171" name="Google Shape;17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sz="1200" b="0" i="0" u="none" strike="noStrike" cap="none" dirty="0" smtClean="0">
                <a:solidFill>
                  <a:schemeClr val="dk1"/>
                </a:solidFill>
                <a:effectLst/>
                <a:latin typeface="Arial"/>
                <a:ea typeface="Arial"/>
                <a:cs typeface="Arial"/>
                <a:sym typeface="Arial"/>
              </a:rPr>
              <a:t>These functions possess several important properties that make them useful in various applications. These properties include:</a:t>
            </a:r>
          </a:p>
          <a:p>
            <a:r>
              <a:rPr lang="en-US" sz="1200" b="1" i="0" u="none" strike="noStrike" cap="none" dirty="0" smtClean="0">
                <a:solidFill>
                  <a:schemeClr val="dk1"/>
                </a:solidFill>
                <a:effectLst/>
                <a:latin typeface="Arial"/>
                <a:ea typeface="Arial"/>
                <a:cs typeface="Arial"/>
                <a:sym typeface="Arial"/>
              </a:rPr>
              <a:t>Determinism</a:t>
            </a:r>
            <a:r>
              <a:rPr lang="en-US" sz="1200" b="0" i="0" u="none" strike="noStrike" cap="none" dirty="0" smtClean="0">
                <a:solidFill>
                  <a:schemeClr val="dk1"/>
                </a:solidFill>
                <a:effectLst/>
                <a:latin typeface="Arial"/>
                <a:ea typeface="Arial"/>
                <a:cs typeface="Arial"/>
                <a:sym typeface="Arial"/>
              </a:rPr>
              <a:t>: A hash function is deterministic, meaning a given input will always produce the same output.</a:t>
            </a:r>
          </a:p>
          <a:p>
            <a:r>
              <a:rPr lang="en-US" sz="1200" b="1" i="0" u="none" strike="noStrike" cap="none" dirty="0" smtClean="0">
                <a:solidFill>
                  <a:schemeClr val="dk1"/>
                </a:solidFill>
                <a:effectLst/>
                <a:latin typeface="Arial"/>
                <a:ea typeface="Arial"/>
                <a:cs typeface="Arial"/>
                <a:sym typeface="Arial"/>
              </a:rPr>
              <a:t>Uniformity</a:t>
            </a:r>
            <a:r>
              <a:rPr lang="en-US" sz="1200" b="0" i="0" u="none" strike="noStrike" cap="none" dirty="0" smtClean="0">
                <a:solidFill>
                  <a:schemeClr val="dk1"/>
                </a:solidFill>
                <a:effectLst/>
                <a:latin typeface="Arial"/>
                <a:ea typeface="Arial"/>
                <a:cs typeface="Arial"/>
                <a:sym typeface="Arial"/>
              </a:rPr>
              <a:t>: A good hash function should produce uniformly distributed outputs. This means that the probability of any given work should be equal. This property is essential because it helps to avoid collisions, where different inputs produce the same result.</a:t>
            </a:r>
          </a:p>
          <a:p>
            <a:r>
              <a:rPr lang="en-US" sz="1200" b="1" i="0" u="none" strike="noStrike" cap="none" dirty="0" smtClean="0">
                <a:solidFill>
                  <a:schemeClr val="dk1"/>
                </a:solidFill>
                <a:effectLst/>
                <a:latin typeface="Arial"/>
                <a:ea typeface="Arial"/>
                <a:cs typeface="Arial"/>
                <a:sym typeface="Arial"/>
              </a:rPr>
              <a:t>Non-reversibility</a:t>
            </a:r>
            <a:r>
              <a:rPr lang="en-US" sz="1200" b="0" i="0" u="none" strike="noStrike" cap="none" dirty="0" smtClean="0">
                <a:solidFill>
                  <a:schemeClr val="dk1"/>
                </a:solidFill>
                <a:effectLst/>
                <a:latin typeface="Arial"/>
                <a:ea typeface="Arial"/>
                <a:cs typeface="Arial"/>
                <a:sym typeface="Arial"/>
              </a:rPr>
              <a:t>: A hash function is non-reversible, meaning it is impossible to determine the input that produced a given output. This property is essential because it helps to ensure data security and confidentiality.</a:t>
            </a:r>
          </a:p>
          <a:p>
            <a:r>
              <a:rPr lang="en-US" sz="1200" b="1" i="0" u="none" strike="noStrike" cap="none" dirty="0" smtClean="0">
                <a:solidFill>
                  <a:schemeClr val="dk1"/>
                </a:solidFill>
                <a:effectLst/>
                <a:latin typeface="Arial"/>
                <a:ea typeface="Arial"/>
                <a:cs typeface="Arial"/>
                <a:sym typeface="Arial"/>
              </a:rPr>
              <a:t>Fixed-size output</a:t>
            </a:r>
            <a:r>
              <a:rPr lang="en-US" sz="1200" b="0" i="0" u="none" strike="noStrike" cap="none" dirty="0" smtClean="0">
                <a:solidFill>
                  <a:schemeClr val="dk1"/>
                </a:solidFill>
                <a:effectLst/>
                <a:latin typeface="Arial"/>
                <a:ea typeface="Arial"/>
                <a:cs typeface="Arial"/>
                <a:sym typeface="Arial"/>
              </a:rPr>
              <a:t>: It produces a fixed-size output regardless of the input size. This property is essential because it enables efficient storage and retrieval of data.</a:t>
            </a:r>
          </a:p>
          <a:p>
            <a:r>
              <a:rPr lang="en-US" sz="1200" b="1" i="0" u="none" strike="noStrike" cap="none" dirty="0" smtClean="0">
                <a:solidFill>
                  <a:schemeClr val="dk1"/>
                </a:solidFill>
                <a:effectLst/>
                <a:latin typeface="Arial"/>
                <a:ea typeface="Arial"/>
                <a:cs typeface="Arial"/>
                <a:sym typeface="Arial"/>
              </a:rPr>
              <a:t>Sensitivity to input changes</a:t>
            </a:r>
            <a:r>
              <a:rPr lang="en-US" sz="1200" b="0" i="0" u="none" strike="noStrike" cap="none" dirty="0" smtClean="0">
                <a:solidFill>
                  <a:schemeClr val="dk1"/>
                </a:solidFill>
                <a:effectLst/>
                <a:latin typeface="Arial"/>
                <a:ea typeface="Arial"/>
                <a:cs typeface="Arial"/>
                <a:sym typeface="Arial"/>
              </a:rPr>
              <a:t>: A slight change in the input to a hash function should produce a significant difference in the output. This property is essential because it helps to ensure data integrity, as even minor changes in the input will result in a different production.</a:t>
            </a:r>
          </a:p>
          <a:p>
            <a:r>
              <a:rPr lang="en-US" sz="1200" b="1" i="0" u="none" strike="noStrike" cap="none" dirty="0" smtClean="0">
                <a:solidFill>
                  <a:schemeClr val="dk1"/>
                </a:solidFill>
                <a:effectLst/>
                <a:latin typeface="Arial"/>
                <a:ea typeface="Arial"/>
                <a:cs typeface="Arial"/>
                <a:sym typeface="Arial"/>
              </a:rPr>
              <a:t>Collision resistance</a:t>
            </a:r>
            <a:r>
              <a:rPr lang="en-US" sz="1200" b="0" i="0" u="none" strike="noStrike" cap="none" dirty="0" smtClean="0">
                <a:solidFill>
                  <a:schemeClr val="dk1"/>
                </a:solidFill>
                <a:effectLst/>
                <a:latin typeface="Arial"/>
                <a:ea typeface="Arial"/>
                <a:cs typeface="Arial"/>
                <a:sym typeface="Arial"/>
              </a:rPr>
              <a:t>: A good hash function should be resistant to collisions, which occur when different inputs produce the same output. Collision resistance is significant because it helps ensure data accuracy and reliability.</a:t>
            </a:r>
          </a:p>
          <a:p>
            <a:r>
              <a:rPr lang="en-US" sz="1200" b="1" i="0" u="none" strike="noStrike" cap="none" dirty="0" smtClean="0">
                <a:solidFill>
                  <a:schemeClr val="dk1"/>
                </a:solidFill>
                <a:effectLst/>
                <a:latin typeface="Arial"/>
                <a:ea typeface="Arial"/>
                <a:cs typeface="Arial"/>
                <a:sym typeface="Arial"/>
              </a:rPr>
              <a:t>Speed</a:t>
            </a:r>
            <a:r>
              <a:rPr lang="en-US" sz="1200" b="0" i="0" u="none" strike="noStrike" cap="none" dirty="0" smtClean="0">
                <a:solidFill>
                  <a:schemeClr val="dk1"/>
                </a:solidFill>
                <a:effectLst/>
                <a:latin typeface="Arial"/>
                <a:ea typeface="Arial"/>
                <a:cs typeface="Arial"/>
                <a:sym typeface="Arial"/>
              </a:rPr>
              <a:t>: A hash function should be fast and efficient, as it is for real-time applications where speed is critical.</a:t>
            </a:r>
            <a:endParaRPr lang="en-US" sz="1200" b="0" i="0" u="none" strike="noStrike" cap="none" dirty="0">
              <a:solidFill>
                <a:schemeClr val="dk1"/>
              </a:solidFill>
              <a:effectLst/>
              <a:latin typeface="Arial"/>
              <a:ea typeface="Arial"/>
              <a:cs typeface="Arial"/>
              <a:sym typeface="Arial"/>
            </a:endParaRPr>
          </a:p>
        </p:txBody>
      </p:sp>
    </p:spTree>
    <p:extLst>
      <p:ext uri="{BB962C8B-B14F-4D97-AF65-F5344CB8AC3E}">
        <p14:creationId xmlns:p14="http://schemas.microsoft.com/office/powerpoint/2010/main" val="3747667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 name="Google Shape;219;p9:notes"/>
          <p:cNvSpPr txBox="1">
            <a:spLocks noGrp="1"/>
          </p:cNvSpPr>
          <p:nvPr>
            <p:ph type="body" idx="1"/>
          </p:nvPr>
        </p:nvSpPr>
        <p:spPr>
          <a:xfrm>
            <a:off x="457200" y="4343400"/>
            <a:ext cx="6019800" cy="43418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Arial"/>
                <a:ea typeface="Arial"/>
                <a:cs typeface="Arial"/>
                <a:sym typeface="Arial"/>
              </a:rPr>
              <a:t> As with symmetric encryption, there are two approaches to attacking a secure hash</a:t>
            </a:r>
            <a:endParaRPr/>
          </a:p>
          <a:p>
            <a:pPr marL="0" lvl="0" indent="0" algn="l" rtl="0">
              <a:spcBef>
                <a:spcPts val="360"/>
              </a:spcBef>
              <a:spcAft>
                <a:spcPts val="0"/>
              </a:spcAft>
              <a:buNone/>
            </a:pPr>
            <a:r>
              <a:rPr lang="en-US" sz="1200">
                <a:solidFill>
                  <a:schemeClr val="dk1"/>
                </a:solidFill>
                <a:latin typeface="Arial"/>
                <a:ea typeface="Arial"/>
                <a:cs typeface="Arial"/>
                <a:sym typeface="Arial"/>
              </a:rPr>
              <a:t>function: cryptanalysis and brute-force attack. As with symmetric encryption algorithms,</a:t>
            </a:r>
            <a:endParaRPr/>
          </a:p>
          <a:p>
            <a:pPr marL="0" lvl="0" indent="0" algn="l" rtl="0">
              <a:spcBef>
                <a:spcPts val="360"/>
              </a:spcBef>
              <a:spcAft>
                <a:spcPts val="0"/>
              </a:spcAft>
              <a:buNone/>
            </a:pPr>
            <a:r>
              <a:rPr lang="en-US" sz="1200">
                <a:solidFill>
                  <a:schemeClr val="dk1"/>
                </a:solidFill>
                <a:latin typeface="Arial"/>
                <a:ea typeface="Arial"/>
                <a:cs typeface="Arial"/>
                <a:sym typeface="Arial"/>
              </a:rPr>
              <a:t>cryptanalysis of a hash function involves exploiting logical weaknesses in the</a:t>
            </a:r>
            <a:endParaRPr/>
          </a:p>
          <a:p>
            <a:pPr marL="0" lvl="0" indent="0" algn="l" rtl="0">
              <a:spcBef>
                <a:spcPts val="360"/>
              </a:spcBef>
              <a:spcAft>
                <a:spcPts val="0"/>
              </a:spcAft>
              <a:buNone/>
            </a:pPr>
            <a:r>
              <a:rPr lang="en-US" sz="1200">
                <a:solidFill>
                  <a:schemeClr val="dk1"/>
                </a:solidFill>
                <a:latin typeface="Arial"/>
                <a:ea typeface="Arial"/>
                <a:cs typeface="Arial"/>
                <a:sym typeface="Arial"/>
              </a:rPr>
              <a:t>algorithm.</a:t>
            </a:r>
            <a:endParaRPr/>
          </a:p>
          <a:p>
            <a:pPr marL="0" lvl="0" indent="0" algn="l" rtl="0">
              <a:spcBef>
                <a:spcPts val="360"/>
              </a:spcBef>
              <a:spcAft>
                <a:spcPts val="0"/>
              </a:spcAft>
              <a:buNone/>
            </a:pPr>
            <a:endParaRPr sz="1200">
              <a:solidFill>
                <a:schemeClr val="dk1"/>
              </a:solidFill>
              <a:latin typeface="Arial"/>
              <a:ea typeface="Arial"/>
              <a:cs typeface="Arial"/>
              <a:sym typeface="Arial"/>
            </a:endParaRPr>
          </a:p>
          <a:p>
            <a:pPr marL="0" lvl="0" indent="0" algn="l" rtl="0">
              <a:spcBef>
                <a:spcPts val="360"/>
              </a:spcBef>
              <a:spcAft>
                <a:spcPts val="0"/>
              </a:spcAft>
              <a:buNone/>
            </a:pPr>
            <a:r>
              <a:rPr lang="en-US" sz="1200">
                <a:solidFill>
                  <a:schemeClr val="dk1"/>
                </a:solidFill>
                <a:latin typeface="Arial"/>
                <a:ea typeface="Arial"/>
                <a:cs typeface="Arial"/>
                <a:sym typeface="Arial"/>
              </a:rPr>
              <a:t>The strength of a hash function against brute-force attacks depends solely on</a:t>
            </a:r>
            <a:endParaRPr/>
          </a:p>
          <a:p>
            <a:pPr marL="0" lvl="0" indent="0" algn="l" rtl="0">
              <a:spcBef>
                <a:spcPts val="360"/>
              </a:spcBef>
              <a:spcAft>
                <a:spcPts val="0"/>
              </a:spcAft>
              <a:buNone/>
            </a:pPr>
            <a:r>
              <a:rPr lang="en-US" sz="1200">
                <a:solidFill>
                  <a:schemeClr val="dk1"/>
                </a:solidFill>
                <a:latin typeface="Arial"/>
                <a:ea typeface="Arial"/>
                <a:cs typeface="Arial"/>
                <a:sym typeface="Arial"/>
              </a:rPr>
              <a:t>the length of the hash code produced by the algorithm.</a:t>
            </a:r>
            <a:endParaRPr/>
          </a:p>
          <a:p>
            <a:pPr marL="0" lvl="0" indent="0" algn="l" rtl="0">
              <a:spcBef>
                <a:spcPts val="360"/>
              </a:spcBef>
              <a:spcAft>
                <a:spcPts val="0"/>
              </a:spcAft>
              <a:buNone/>
            </a:pPr>
            <a:endParaRPr sz="1200" b="0">
              <a:solidFill>
                <a:schemeClr val="dk1"/>
              </a:solidFill>
              <a:latin typeface="Arial"/>
              <a:ea typeface="Arial"/>
              <a:cs typeface="Arial"/>
              <a:sym typeface="Arial"/>
            </a:endParaRPr>
          </a:p>
          <a:p>
            <a:pPr marL="0" lvl="0" indent="0" algn="l" rtl="0">
              <a:spcBef>
                <a:spcPts val="360"/>
              </a:spcBef>
              <a:spcAft>
                <a:spcPts val="0"/>
              </a:spcAft>
              <a:buNone/>
            </a:pPr>
            <a:r>
              <a:rPr lang="en-US" sz="1200" b="0">
                <a:solidFill>
                  <a:schemeClr val="dk1"/>
                </a:solidFill>
                <a:latin typeface="Arial"/>
                <a:ea typeface="Arial"/>
                <a:cs typeface="Arial"/>
                <a:sym typeface="Arial"/>
              </a:rPr>
              <a:t>If collision resistance is required (and this is desirable for a general-purpose secure hash code), </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then the value 2</a:t>
            </a:r>
            <a:r>
              <a:rPr lang="en-US" sz="1200" b="0" baseline="30000">
                <a:solidFill>
                  <a:schemeClr val="dk1"/>
                </a:solidFill>
                <a:latin typeface="Arial"/>
                <a:ea typeface="Arial"/>
                <a:cs typeface="Arial"/>
                <a:sym typeface="Arial"/>
              </a:rPr>
              <a:t>n/2  </a:t>
            </a:r>
            <a:r>
              <a:rPr lang="en-US" sz="1200" b="0">
                <a:solidFill>
                  <a:schemeClr val="dk1"/>
                </a:solidFill>
                <a:latin typeface="Arial"/>
                <a:ea typeface="Arial"/>
                <a:cs typeface="Arial"/>
                <a:sym typeface="Arial"/>
              </a:rPr>
              <a:t>determines the strength of the hash code against brute-force attacks. Van Oorschot and Wiener [VANO94] presented a</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design for a $10 million collision search machine for MD5, which has a 128-bit</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hash length, that could find a collision in 24 days. Thus, a 128-bit code may be</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viewed as inadequate. The next step up, if a hash code is treated as a sequence</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of 32 bits, is a 160-bit hash length. With a hash length of 160 bits, the same</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search machine would require over four thousand years to find a collision. With</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today’s technology, the time would be much shorter, so that 160 bits now</a:t>
            </a:r>
            <a:endParaRPr/>
          </a:p>
          <a:p>
            <a:pPr marL="0" lvl="0" indent="0" algn="l" rtl="0">
              <a:spcBef>
                <a:spcPts val="360"/>
              </a:spcBef>
              <a:spcAft>
                <a:spcPts val="0"/>
              </a:spcAft>
              <a:buNone/>
            </a:pPr>
            <a:r>
              <a:rPr lang="en-US" sz="1200" b="0">
                <a:solidFill>
                  <a:schemeClr val="dk1"/>
                </a:solidFill>
                <a:latin typeface="Arial"/>
                <a:ea typeface="Arial"/>
                <a:cs typeface="Arial"/>
                <a:sym typeface="Arial"/>
              </a:rPr>
              <a:t>appears suspect.</a:t>
            </a:r>
            <a:endParaRPr/>
          </a:p>
          <a:p>
            <a:pPr marL="0" lvl="0" indent="0" algn="l" rtl="0">
              <a:spcBef>
                <a:spcPts val="360"/>
              </a:spcBef>
              <a:spcAft>
                <a:spcPts val="0"/>
              </a:spcAft>
              <a:buNone/>
            </a:pPr>
            <a:endParaRPr b="0">
              <a:latin typeface="Arial"/>
              <a:ea typeface="Arial"/>
              <a:cs typeface="Arial"/>
              <a:sym typeface="Arial"/>
            </a:endParaRPr>
          </a:p>
        </p:txBody>
      </p:sp>
      <p:sp>
        <p:nvSpPr>
          <p:cNvPr id="220" name="Google Shape;220;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47</a:t>
            </a:fld>
            <a:endParaRPr>
              <a:latin typeface="Arial"/>
              <a:ea typeface="Arial"/>
              <a:cs typeface="Arial"/>
              <a:sym typeface="Arial"/>
            </a:endParaRPr>
          </a:p>
        </p:txBody>
      </p:sp>
    </p:spTree>
    <p:extLst>
      <p:ext uri="{BB962C8B-B14F-4D97-AF65-F5344CB8AC3E}">
        <p14:creationId xmlns:p14="http://schemas.microsoft.com/office/powerpoint/2010/main" val="292496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8" name="Google Shape;2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a:solidFill>
                  <a:schemeClr val="dk1"/>
                </a:solidFill>
                <a:latin typeface="Arial"/>
                <a:ea typeface="Arial"/>
                <a:cs typeface="Arial"/>
                <a:sym typeface="Arial"/>
              </a:rPr>
              <a:t> All hash functions operate using the following general principles. The input (message, </a:t>
            </a:r>
            <a:r>
              <a:rPr lang="en-US" sz="1200" b="0">
                <a:solidFill>
                  <a:schemeClr val="dk1"/>
                </a:solidFill>
                <a:latin typeface="Arial"/>
                <a:ea typeface="Arial"/>
                <a:cs typeface="Arial"/>
                <a:sym typeface="Arial"/>
              </a:rPr>
              <a:t>file, etc.) is viewed as a sequence of n -bit blocks. </a:t>
            </a:r>
            <a:endParaRPr/>
          </a:p>
          <a:p>
            <a:pPr marL="0" lvl="0" indent="0" algn="l" rtl="0">
              <a:spcBef>
                <a:spcPts val="360"/>
              </a:spcBef>
              <a:spcAft>
                <a:spcPts val="0"/>
              </a:spcAft>
              <a:buNone/>
            </a:pPr>
            <a:endParaRPr sz="1200" b="0">
              <a:solidFill>
                <a:schemeClr val="dk1"/>
              </a:solidFill>
              <a:latin typeface="Arial"/>
              <a:ea typeface="Arial"/>
              <a:cs typeface="Arial"/>
              <a:sym typeface="Arial"/>
            </a:endParaRPr>
          </a:p>
          <a:p>
            <a:pPr marL="0" lvl="0" indent="0" algn="l" rtl="0">
              <a:spcBef>
                <a:spcPts val="360"/>
              </a:spcBef>
              <a:spcAft>
                <a:spcPts val="0"/>
              </a:spcAft>
              <a:buNone/>
            </a:pPr>
            <a:r>
              <a:rPr lang="en-US" sz="1200" b="0">
                <a:solidFill>
                  <a:schemeClr val="dk1"/>
                </a:solidFill>
                <a:latin typeface="Arial"/>
                <a:ea typeface="Arial"/>
                <a:cs typeface="Arial"/>
                <a:sym typeface="Arial"/>
              </a:rPr>
              <a:t>The input is processed one block at a time in an iterative fashion to produce an n -bit hash function.</a:t>
            </a:r>
            <a:endParaRPr/>
          </a:p>
          <a:p>
            <a:pPr marL="0" lvl="0" indent="0" algn="l" rtl="0">
              <a:spcBef>
                <a:spcPts val="360"/>
              </a:spcBef>
              <a:spcAft>
                <a:spcPts val="0"/>
              </a:spcAft>
              <a:buNone/>
            </a:pPr>
            <a:endParaRPr sz="1200" b="0">
              <a:solidFill>
                <a:schemeClr val="dk1"/>
              </a:solidFill>
              <a:latin typeface="Arial"/>
              <a:ea typeface="Arial"/>
              <a:cs typeface="Arial"/>
              <a:sym typeface="Arial"/>
            </a:endParaRPr>
          </a:p>
          <a:p>
            <a:pPr marL="0" lvl="0" indent="0" algn="l" rtl="0">
              <a:spcBef>
                <a:spcPts val="360"/>
              </a:spcBef>
              <a:spcAft>
                <a:spcPts val="0"/>
              </a:spcAft>
              <a:buNone/>
            </a:pPr>
            <a:r>
              <a:rPr lang="en-US" sz="1200">
                <a:solidFill>
                  <a:schemeClr val="dk1"/>
                </a:solidFill>
                <a:latin typeface="Arial"/>
                <a:ea typeface="Arial"/>
                <a:cs typeface="Arial"/>
                <a:sym typeface="Arial"/>
              </a:rPr>
              <a:t> One of the simplest hash functions is the bit-by-bit exclusive-OR (XOR) of every block.</a:t>
            </a:r>
            <a:endParaRPr/>
          </a:p>
          <a:p>
            <a:pPr marL="0" lvl="0" indent="0" algn="l" rtl="0">
              <a:spcBef>
                <a:spcPts val="360"/>
              </a:spcBef>
              <a:spcAft>
                <a:spcPts val="0"/>
              </a:spcAft>
              <a:buNone/>
            </a:pPr>
            <a:endParaRPr sz="1200" b="0">
              <a:solidFill>
                <a:schemeClr val="dk1"/>
              </a:solidFill>
              <a:latin typeface="Arial"/>
              <a:ea typeface="Arial"/>
              <a:cs typeface="Arial"/>
              <a:sym typeface="Arial"/>
            </a:endParaRPr>
          </a:p>
          <a:p>
            <a:pPr marL="0" lvl="0" indent="0" algn="l" rtl="0">
              <a:spcBef>
                <a:spcPts val="360"/>
              </a:spcBef>
              <a:spcAft>
                <a:spcPts val="0"/>
              </a:spcAft>
              <a:buNone/>
            </a:pPr>
            <a:r>
              <a:rPr lang="en-US" sz="1200">
                <a:solidFill>
                  <a:schemeClr val="dk1"/>
                </a:solidFill>
                <a:latin typeface="Arial"/>
                <a:ea typeface="Arial"/>
                <a:cs typeface="Arial"/>
                <a:sym typeface="Arial"/>
              </a:rPr>
              <a:t> Figure 3.3 illustrates this operation; it produces a simple parity for each bit position and is known as a longitudinal redundancy check.</a:t>
            </a:r>
            <a:endParaRPr b="0"/>
          </a:p>
        </p:txBody>
      </p:sp>
      <p:sp>
        <p:nvSpPr>
          <p:cNvPr id="229" name="Google Shape;22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35653002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49</a:t>
            </a:fld>
            <a:endParaRPr>
              <a:latin typeface="Arial"/>
              <a:ea typeface="Arial"/>
              <a:cs typeface="Arial"/>
              <a:sym typeface="Arial"/>
            </a:endParaRPr>
          </a:p>
        </p:txBody>
      </p:sp>
      <p:sp>
        <p:nvSpPr>
          <p:cNvPr id="235" name="Google Shape;23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Arial"/>
                <a:ea typeface="Arial"/>
                <a:cs typeface="Arial"/>
                <a:sym typeface="Arial"/>
              </a:rPr>
              <a:t> In recent years, the most widely used hash function has been the Secure Hash</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Algorithm (SHA). Indeed, because virtually every other widely used hash function</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had been found to have substantial cryptanalytic weaknesses, SHA was more or</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less the last remaining standardized hash algorithm by 2005. SHA was developed</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 by the National Institute of Standards and Technology (NIST) and published as a</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federal information processing standard (FIPS 180) in 1993. When weaknesses were</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discovered in SHA (now known as SHA-0), a revised version was issued as FIPS</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180-1 in 1995 and is referred to as SHA-1 . The actual standards document is entitled</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“Secure Hash Standard.” SHA is based on the hash function MD4, and its design</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closely models MD4.</a:t>
            </a:r>
            <a:endParaRPr dirty="0"/>
          </a:p>
          <a:p>
            <a:pPr marL="0" lvl="0" indent="0" algn="l" rtl="0">
              <a:spcBef>
                <a:spcPts val="360"/>
              </a:spcBef>
              <a:spcAft>
                <a:spcPts val="0"/>
              </a:spcAft>
              <a:buNone/>
            </a:pPr>
            <a:endParaRPr sz="1200" dirty="0">
              <a:solidFill>
                <a:schemeClr val="dk1"/>
              </a:solidFill>
              <a:latin typeface="Arial"/>
              <a:ea typeface="Arial"/>
              <a:cs typeface="Arial"/>
              <a:sym typeface="Arial"/>
            </a:endParaRPr>
          </a:p>
          <a:p>
            <a:pPr marL="0" lvl="0" indent="0" algn="l" rtl="0">
              <a:spcBef>
                <a:spcPts val="360"/>
              </a:spcBef>
              <a:spcAft>
                <a:spcPts val="0"/>
              </a:spcAft>
              <a:buNone/>
            </a:pPr>
            <a:r>
              <a:rPr lang="en-US" sz="1200" dirty="0">
                <a:solidFill>
                  <a:schemeClr val="dk1"/>
                </a:solidFill>
                <a:latin typeface="Arial"/>
                <a:ea typeface="Arial"/>
                <a:cs typeface="Arial"/>
                <a:sym typeface="Arial"/>
              </a:rPr>
              <a:t> SHA-1 produces a hash value of 160 bits.</a:t>
            </a:r>
            <a:endParaRPr dirty="0"/>
          </a:p>
          <a:p>
            <a:pPr marL="0" lvl="0" indent="0" algn="l" rtl="0">
              <a:spcBef>
                <a:spcPts val="360"/>
              </a:spcBef>
              <a:spcAft>
                <a:spcPts val="0"/>
              </a:spcAft>
              <a:buNone/>
            </a:pPr>
            <a:endParaRPr sz="1200" dirty="0">
              <a:solidFill>
                <a:schemeClr val="dk1"/>
              </a:solidFill>
              <a:latin typeface="Arial"/>
              <a:ea typeface="Arial"/>
              <a:cs typeface="Arial"/>
              <a:sym typeface="Arial"/>
            </a:endParaRPr>
          </a:p>
          <a:p>
            <a:pPr marL="0" lvl="0" indent="0" algn="l" rtl="0">
              <a:spcBef>
                <a:spcPts val="360"/>
              </a:spcBef>
              <a:spcAft>
                <a:spcPts val="0"/>
              </a:spcAft>
              <a:buNone/>
            </a:pPr>
            <a:r>
              <a:rPr lang="en-US" sz="1200" dirty="0">
                <a:solidFill>
                  <a:schemeClr val="dk1"/>
                </a:solidFill>
                <a:latin typeface="Arial"/>
                <a:ea typeface="Arial"/>
                <a:cs typeface="Arial"/>
                <a:sym typeface="Arial"/>
              </a:rPr>
              <a:t> In 2005, NIST announced the intention to phase out approval of SHA-1 and</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move to a reliance on SHA-2 by 2010.</a:t>
            </a:r>
            <a:endParaRPr dirty="0">
              <a:latin typeface="Arial"/>
              <a:ea typeface="Arial"/>
              <a:cs typeface="Arial"/>
              <a:sym typeface="Arial"/>
            </a:endParaRPr>
          </a:p>
        </p:txBody>
      </p:sp>
    </p:spTree>
    <p:extLst>
      <p:ext uri="{BB962C8B-B14F-4D97-AF65-F5344CB8AC3E}">
        <p14:creationId xmlns:p14="http://schemas.microsoft.com/office/powerpoint/2010/main" val="789438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50</a:t>
            </a:fld>
            <a:endParaRPr>
              <a:latin typeface="Arial"/>
              <a:ea typeface="Arial"/>
              <a:cs typeface="Arial"/>
              <a:sym typeface="Arial"/>
            </a:endParaRPr>
          </a:p>
        </p:txBody>
      </p:sp>
      <p:sp>
        <p:nvSpPr>
          <p:cNvPr id="235" name="Google Shape;23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Arial"/>
                <a:ea typeface="Arial"/>
                <a:cs typeface="Arial"/>
                <a:sym typeface="Arial"/>
              </a:rPr>
              <a:t> In recent years, the most widely used hash function has been the Secure Hash</a:t>
            </a:r>
            <a:endParaRPr/>
          </a:p>
          <a:p>
            <a:pPr marL="0" lvl="0" indent="0" algn="l" rtl="0">
              <a:spcBef>
                <a:spcPts val="360"/>
              </a:spcBef>
              <a:spcAft>
                <a:spcPts val="0"/>
              </a:spcAft>
              <a:buNone/>
            </a:pPr>
            <a:r>
              <a:rPr lang="en-US" sz="1200">
                <a:solidFill>
                  <a:schemeClr val="dk1"/>
                </a:solidFill>
                <a:latin typeface="Arial"/>
                <a:ea typeface="Arial"/>
                <a:cs typeface="Arial"/>
                <a:sym typeface="Arial"/>
              </a:rPr>
              <a:t>Algorithm (SHA). Indeed, because virtually every other widely used hash function</a:t>
            </a:r>
            <a:endParaRPr/>
          </a:p>
          <a:p>
            <a:pPr marL="0" lvl="0" indent="0" algn="l" rtl="0">
              <a:spcBef>
                <a:spcPts val="360"/>
              </a:spcBef>
              <a:spcAft>
                <a:spcPts val="0"/>
              </a:spcAft>
              <a:buNone/>
            </a:pPr>
            <a:r>
              <a:rPr lang="en-US" sz="1200">
                <a:solidFill>
                  <a:schemeClr val="dk1"/>
                </a:solidFill>
                <a:latin typeface="Arial"/>
                <a:ea typeface="Arial"/>
                <a:cs typeface="Arial"/>
                <a:sym typeface="Arial"/>
              </a:rPr>
              <a:t>had been found to have substantial cryptanalytic weaknesses, SHA was more or</a:t>
            </a:r>
            <a:endParaRPr/>
          </a:p>
          <a:p>
            <a:pPr marL="0" lvl="0" indent="0" algn="l" rtl="0">
              <a:spcBef>
                <a:spcPts val="360"/>
              </a:spcBef>
              <a:spcAft>
                <a:spcPts val="0"/>
              </a:spcAft>
              <a:buNone/>
            </a:pPr>
            <a:r>
              <a:rPr lang="en-US" sz="1200">
                <a:solidFill>
                  <a:schemeClr val="dk1"/>
                </a:solidFill>
                <a:latin typeface="Arial"/>
                <a:ea typeface="Arial"/>
                <a:cs typeface="Arial"/>
                <a:sym typeface="Arial"/>
              </a:rPr>
              <a:t>less the last remaining standardized hash algorithm by 2005. SHA was developed</a:t>
            </a:r>
            <a:endParaRPr/>
          </a:p>
          <a:p>
            <a:pPr marL="0" lvl="0" indent="0" algn="l" rtl="0">
              <a:spcBef>
                <a:spcPts val="360"/>
              </a:spcBef>
              <a:spcAft>
                <a:spcPts val="0"/>
              </a:spcAft>
              <a:buNone/>
            </a:pPr>
            <a:r>
              <a:rPr lang="en-US" sz="1200">
                <a:solidFill>
                  <a:schemeClr val="dk1"/>
                </a:solidFill>
                <a:latin typeface="Arial"/>
                <a:ea typeface="Arial"/>
                <a:cs typeface="Arial"/>
                <a:sym typeface="Arial"/>
              </a:rPr>
              <a:t> by the National Institute of Standards and Technology (NIST) and published as a</a:t>
            </a:r>
            <a:endParaRPr/>
          </a:p>
          <a:p>
            <a:pPr marL="0" lvl="0" indent="0" algn="l" rtl="0">
              <a:spcBef>
                <a:spcPts val="360"/>
              </a:spcBef>
              <a:spcAft>
                <a:spcPts val="0"/>
              </a:spcAft>
              <a:buNone/>
            </a:pPr>
            <a:r>
              <a:rPr lang="en-US" sz="1200">
                <a:solidFill>
                  <a:schemeClr val="dk1"/>
                </a:solidFill>
                <a:latin typeface="Arial"/>
                <a:ea typeface="Arial"/>
                <a:cs typeface="Arial"/>
                <a:sym typeface="Arial"/>
              </a:rPr>
              <a:t>federal information processing standard (FIPS 180) in 1993. When weaknesses were</a:t>
            </a:r>
            <a:endParaRPr/>
          </a:p>
          <a:p>
            <a:pPr marL="0" lvl="0" indent="0" algn="l" rtl="0">
              <a:spcBef>
                <a:spcPts val="360"/>
              </a:spcBef>
              <a:spcAft>
                <a:spcPts val="0"/>
              </a:spcAft>
              <a:buNone/>
            </a:pPr>
            <a:r>
              <a:rPr lang="en-US" sz="1200">
                <a:solidFill>
                  <a:schemeClr val="dk1"/>
                </a:solidFill>
                <a:latin typeface="Arial"/>
                <a:ea typeface="Arial"/>
                <a:cs typeface="Arial"/>
                <a:sym typeface="Arial"/>
              </a:rPr>
              <a:t>discovered in SHA (now known as SHA-0), a revised version was issued as FIPS</a:t>
            </a:r>
            <a:endParaRPr/>
          </a:p>
          <a:p>
            <a:pPr marL="0" lvl="0" indent="0" algn="l" rtl="0">
              <a:spcBef>
                <a:spcPts val="360"/>
              </a:spcBef>
              <a:spcAft>
                <a:spcPts val="0"/>
              </a:spcAft>
              <a:buNone/>
            </a:pPr>
            <a:r>
              <a:rPr lang="en-US" sz="1200">
                <a:solidFill>
                  <a:schemeClr val="dk1"/>
                </a:solidFill>
                <a:latin typeface="Arial"/>
                <a:ea typeface="Arial"/>
                <a:cs typeface="Arial"/>
                <a:sym typeface="Arial"/>
              </a:rPr>
              <a:t>180-1 in 1995 and is referred to as SHA-1 . The actual standards document is entitled</a:t>
            </a:r>
            <a:endParaRPr/>
          </a:p>
          <a:p>
            <a:pPr marL="0" lvl="0" indent="0" algn="l" rtl="0">
              <a:spcBef>
                <a:spcPts val="360"/>
              </a:spcBef>
              <a:spcAft>
                <a:spcPts val="0"/>
              </a:spcAft>
              <a:buNone/>
            </a:pPr>
            <a:r>
              <a:rPr lang="en-US" sz="1200">
                <a:solidFill>
                  <a:schemeClr val="dk1"/>
                </a:solidFill>
                <a:latin typeface="Arial"/>
                <a:ea typeface="Arial"/>
                <a:cs typeface="Arial"/>
                <a:sym typeface="Arial"/>
              </a:rPr>
              <a:t>“Secure Hash Standard.” SHA is based on the hash function MD4, and its design</a:t>
            </a:r>
            <a:endParaRPr/>
          </a:p>
          <a:p>
            <a:pPr marL="0" lvl="0" indent="0" algn="l" rtl="0">
              <a:spcBef>
                <a:spcPts val="360"/>
              </a:spcBef>
              <a:spcAft>
                <a:spcPts val="0"/>
              </a:spcAft>
              <a:buNone/>
            </a:pPr>
            <a:r>
              <a:rPr lang="en-US" sz="1200">
                <a:solidFill>
                  <a:schemeClr val="dk1"/>
                </a:solidFill>
                <a:latin typeface="Arial"/>
                <a:ea typeface="Arial"/>
                <a:cs typeface="Arial"/>
                <a:sym typeface="Arial"/>
              </a:rPr>
              <a:t>closely models MD4.</a:t>
            </a:r>
            <a:endParaRPr/>
          </a:p>
          <a:p>
            <a:pPr marL="0" lvl="0" indent="0" algn="l" rtl="0">
              <a:spcBef>
                <a:spcPts val="360"/>
              </a:spcBef>
              <a:spcAft>
                <a:spcPts val="0"/>
              </a:spcAft>
              <a:buNone/>
            </a:pPr>
            <a:endParaRPr sz="1200">
              <a:solidFill>
                <a:schemeClr val="dk1"/>
              </a:solidFill>
              <a:latin typeface="Arial"/>
              <a:ea typeface="Arial"/>
              <a:cs typeface="Arial"/>
              <a:sym typeface="Arial"/>
            </a:endParaRPr>
          </a:p>
          <a:p>
            <a:pPr marL="0" lvl="0" indent="0" algn="l" rtl="0">
              <a:spcBef>
                <a:spcPts val="360"/>
              </a:spcBef>
              <a:spcAft>
                <a:spcPts val="0"/>
              </a:spcAft>
              <a:buNone/>
            </a:pPr>
            <a:r>
              <a:rPr lang="en-US" sz="1200">
                <a:solidFill>
                  <a:schemeClr val="dk1"/>
                </a:solidFill>
                <a:latin typeface="Arial"/>
                <a:ea typeface="Arial"/>
                <a:cs typeface="Arial"/>
                <a:sym typeface="Arial"/>
              </a:rPr>
              <a:t> SHA-1 produces a hash value of 160 bits.</a:t>
            </a:r>
            <a:endParaRPr/>
          </a:p>
          <a:p>
            <a:pPr marL="0" lvl="0" indent="0" algn="l" rtl="0">
              <a:spcBef>
                <a:spcPts val="360"/>
              </a:spcBef>
              <a:spcAft>
                <a:spcPts val="0"/>
              </a:spcAft>
              <a:buNone/>
            </a:pPr>
            <a:endParaRPr sz="1200">
              <a:solidFill>
                <a:schemeClr val="dk1"/>
              </a:solidFill>
              <a:latin typeface="Arial"/>
              <a:ea typeface="Arial"/>
              <a:cs typeface="Arial"/>
              <a:sym typeface="Arial"/>
            </a:endParaRPr>
          </a:p>
          <a:p>
            <a:pPr marL="0" lvl="0" indent="0" algn="l" rtl="0">
              <a:spcBef>
                <a:spcPts val="360"/>
              </a:spcBef>
              <a:spcAft>
                <a:spcPts val="0"/>
              </a:spcAft>
              <a:buNone/>
            </a:pPr>
            <a:r>
              <a:rPr lang="en-US" sz="1200">
                <a:solidFill>
                  <a:schemeClr val="dk1"/>
                </a:solidFill>
                <a:latin typeface="Arial"/>
                <a:ea typeface="Arial"/>
                <a:cs typeface="Arial"/>
                <a:sym typeface="Arial"/>
              </a:rPr>
              <a:t> In 2005, NIST announced the intention to phase out approval of SHA-1 and</a:t>
            </a:r>
            <a:endParaRPr/>
          </a:p>
          <a:p>
            <a:pPr marL="0" lvl="0" indent="0" algn="l" rtl="0">
              <a:spcBef>
                <a:spcPts val="360"/>
              </a:spcBef>
              <a:spcAft>
                <a:spcPts val="0"/>
              </a:spcAft>
              <a:buNone/>
            </a:pPr>
            <a:r>
              <a:rPr lang="en-US" sz="1200">
                <a:solidFill>
                  <a:schemeClr val="dk1"/>
                </a:solidFill>
                <a:latin typeface="Arial"/>
                <a:ea typeface="Arial"/>
                <a:cs typeface="Arial"/>
                <a:sym typeface="Arial"/>
              </a:rPr>
              <a:t>move to a reliance on SHA-2 by 2010.</a:t>
            </a:r>
            <a:endParaRPr>
              <a:latin typeface="Arial"/>
              <a:ea typeface="Arial"/>
              <a:cs typeface="Arial"/>
              <a:sym typeface="Arial"/>
            </a:endParaRPr>
          </a:p>
        </p:txBody>
      </p:sp>
    </p:spTree>
    <p:extLst>
      <p:ext uri="{BB962C8B-B14F-4D97-AF65-F5344CB8AC3E}">
        <p14:creationId xmlns:p14="http://schemas.microsoft.com/office/powerpoint/2010/main" val="1665858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3" name="Google Shape;24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a:solidFill>
                  <a:schemeClr val="dk1"/>
                </a:solidFill>
                <a:latin typeface="Arial"/>
                <a:ea typeface="Arial"/>
                <a:cs typeface="Arial"/>
                <a:sym typeface="Arial"/>
              </a:rPr>
              <a:t> In 2002, NIST produced a revised</a:t>
            </a:r>
            <a:endParaRPr/>
          </a:p>
          <a:p>
            <a:pPr marL="0" lvl="0" indent="0" algn="l" rtl="0">
              <a:spcBef>
                <a:spcPts val="360"/>
              </a:spcBef>
              <a:spcAft>
                <a:spcPts val="0"/>
              </a:spcAft>
              <a:buNone/>
            </a:pPr>
            <a:r>
              <a:rPr lang="en-US" sz="1200">
                <a:solidFill>
                  <a:schemeClr val="dk1"/>
                </a:solidFill>
                <a:latin typeface="Arial"/>
                <a:ea typeface="Arial"/>
                <a:cs typeface="Arial"/>
                <a:sym typeface="Arial"/>
              </a:rPr>
              <a:t>version of the standard, FIPS 180-2, that defined three new versions of SHA with</a:t>
            </a:r>
            <a:endParaRPr/>
          </a:p>
          <a:p>
            <a:pPr marL="0" lvl="0" indent="0" algn="l" rtl="0">
              <a:spcBef>
                <a:spcPts val="360"/>
              </a:spcBef>
              <a:spcAft>
                <a:spcPts val="0"/>
              </a:spcAft>
              <a:buNone/>
            </a:pPr>
            <a:r>
              <a:rPr lang="en-US" sz="1200">
                <a:solidFill>
                  <a:schemeClr val="dk1"/>
                </a:solidFill>
                <a:latin typeface="Arial"/>
                <a:ea typeface="Arial"/>
                <a:cs typeface="Arial"/>
                <a:sym typeface="Arial"/>
              </a:rPr>
              <a:t>hash value lengths of 256, 384, and 512 bits known as SHA-256, SHA-384, and</a:t>
            </a:r>
            <a:endParaRPr/>
          </a:p>
          <a:p>
            <a:pPr marL="0" lvl="0" indent="0" algn="l" rtl="0">
              <a:spcBef>
                <a:spcPts val="360"/>
              </a:spcBef>
              <a:spcAft>
                <a:spcPts val="0"/>
              </a:spcAft>
              <a:buNone/>
            </a:pPr>
            <a:r>
              <a:rPr lang="en-US" sz="1200">
                <a:solidFill>
                  <a:schemeClr val="dk1"/>
                </a:solidFill>
                <a:latin typeface="Arial"/>
                <a:ea typeface="Arial"/>
                <a:cs typeface="Arial"/>
                <a:sym typeface="Arial"/>
              </a:rPr>
              <a:t>SHA-512, respectively. Collectively, these hash algorithms are known as SHA-2 .</a:t>
            </a:r>
            <a:endParaRPr/>
          </a:p>
          <a:p>
            <a:pPr marL="0" lvl="0" indent="0" algn="l" rtl="0">
              <a:spcBef>
                <a:spcPts val="360"/>
              </a:spcBef>
              <a:spcAft>
                <a:spcPts val="0"/>
              </a:spcAft>
              <a:buNone/>
            </a:pPr>
            <a:r>
              <a:rPr lang="en-US" sz="1200">
                <a:solidFill>
                  <a:schemeClr val="dk1"/>
                </a:solidFill>
                <a:latin typeface="Arial"/>
                <a:ea typeface="Arial"/>
                <a:cs typeface="Arial"/>
                <a:sym typeface="Arial"/>
              </a:rPr>
              <a:t>These new versions have the same underlying structure and use the same types of</a:t>
            </a:r>
            <a:endParaRPr/>
          </a:p>
          <a:p>
            <a:pPr marL="0" lvl="0" indent="0" algn="l" rtl="0">
              <a:spcBef>
                <a:spcPts val="360"/>
              </a:spcBef>
              <a:spcAft>
                <a:spcPts val="0"/>
              </a:spcAft>
              <a:buNone/>
            </a:pPr>
            <a:r>
              <a:rPr lang="en-US" sz="1200">
                <a:solidFill>
                  <a:schemeClr val="dk1"/>
                </a:solidFill>
                <a:latin typeface="Arial"/>
                <a:ea typeface="Arial"/>
                <a:cs typeface="Arial"/>
                <a:sym typeface="Arial"/>
              </a:rPr>
              <a:t>modular arithmetic and logical binary operations as SHA-1. A revised document</a:t>
            </a:r>
            <a:endParaRPr/>
          </a:p>
          <a:p>
            <a:pPr marL="0" lvl="0" indent="0" algn="l" rtl="0">
              <a:spcBef>
                <a:spcPts val="360"/>
              </a:spcBef>
              <a:spcAft>
                <a:spcPts val="0"/>
              </a:spcAft>
              <a:buNone/>
            </a:pPr>
            <a:r>
              <a:rPr lang="en-US" sz="1200">
                <a:solidFill>
                  <a:schemeClr val="dk1"/>
                </a:solidFill>
                <a:latin typeface="Arial"/>
                <a:ea typeface="Arial"/>
                <a:cs typeface="Arial"/>
                <a:sym typeface="Arial"/>
              </a:rPr>
              <a:t>was issued as FIP PUB 180-3 in 2008, which added a 224-bit version (Table 3.1).</a:t>
            </a:r>
            <a:endParaRPr/>
          </a:p>
          <a:p>
            <a:pPr marL="0" lvl="0" indent="0" algn="l" rtl="0">
              <a:spcBef>
                <a:spcPts val="360"/>
              </a:spcBef>
              <a:spcAft>
                <a:spcPts val="0"/>
              </a:spcAft>
              <a:buNone/>
            </a:pPr>
            <a:r>
              <a:rPr lang="en-US" sz="1200">
                <a:solidFill>
                  <a:schemeClr val="dk1"/>
                </a:solidFill>
                <a:latin typeface="Arial"/>
                <a:ea typeface="Arial"/>
                <a:cs typeface="Arial"/>
                <a:sym typeface="Arial"/>
              </a:rPr>
              <a:t>SHA-1 and SHA-2 are also specified in RFC 6234, which essentially duplicates the</a:t>
            </a:r>
            <a:endParaRPr/>
          </a:p>
          <a:p>
            <a:pPr marL="0" lvl="0" indent="0" algn="l" rtl="0">
              <a:spcBef>
                <a:spcPts val="360"/>
              </a:spcBef>
              <a:spcAft>
                <a:spcPts val="0"/>
              </a:spcAft>
              <a:buNone/>
            </a:pPr>
            <a:r>
              <a:rPr lang="en-US" sz="1200">
                <a:solidFill>
                  <a:schemeClr val="dk1"/>
                </a:solidFill>
                <a:latin typeface="Arial"/>
                <a:ea typeface="Arial"/>
                <a:cs typeface="Arial"/>
                <a:sym typeface="Arial"/>
              </a:rPr>
              <a:t>material in FIPS 180-3 but adds a C code implementation.</a:t>
            </a:r>
            <a:endParaRPr/>
          </a:p>
        </p:txBody>
      </p:sp>
      <p:sp>
        <p:nvSpPr>
          <p:cNvPr id="244" name="Google Shape;244;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299114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52</a:t>
            </a:fld>
            <a:endParaRPr>
              <a:latin typeface="Arial"/>
              <a:ea typeface="Arial"/>
              <a:cs typeface="Arial"/>
              <a:sym typeface="Arial"/>
            </a:endParaRPr>
          </a:p>
        </p:txBody>
      </p:sp>
      <p:sp>
        <p:nvSpPr>
          <p:cNvPr id="252" name="Google Shape;25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Arial"/>
                <a:ea typeface="Arial"/>
                <a:cs typeface="Arial"/>
                <a:sym typeface="Arial"/>
              </a:rPr>
              <a:t> The algorithm takes as input a message with a maximum length of less than</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2</a:t>
            </a:r>
            <a:r>
              <a:rPr lang="en-US" sz="1200" baseline="30000" dirty="0">
                <a:solidFill>
                  <a:schemeClr val="dk1"/>
                </a:solidFill>
                <a:latin typeface="Arial"/>
                <a:ea typeface="Arial"/>
                <a:cs typeface="Arial"/>
                <a:sym typeface="Arial"/>
              </a:rPr>
              <a:t>128</a:t>
            </a:r>
            <a:r>
              <a:rPr lang="en-US" sz="1200" dirty="0">
                <a:solidFill>
                  <a:schemeClr val="dk1"/>
                </a:solidFill>
                <a:latin typeface="Arial"/>
                <a:ea typeface="Arial"/>
                <a:cs typeface="Arial"/>
                <a:sym typeface="Arial"/>
              </a:rPr>
              <a:t>  bits and produces as output a 512-bit message digest. The input is processed in</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1024-bit blocks. Figure 3.4 depicts the overall processing of a message to produce a</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digest</a:t>
            </a:r>
            <a:r>
              <a:rPr lang="en-US" sz="1200" dirty="0" smtClean="0">
                <a:solidFill>
                  <a:schemeClr val="dk1"/>
                </a:solidFill>
                <a:latin typeface="Arial"/>
                <a:ea typeface="Arial"/>
                <a:cs typeface="Arial"/>
                <a:sym typeface="Arial"/>
              </a:rPr>
              <a:t>.</a:t>
            </a:r>
          </a:p>
          <a:p>
            <a:pPr marL="0" lvl="0" indent="0" algn="l" rtl="0">
              <a:spcBef>
                <a:spcPts val="360"/>
              </a:spcBef>
              <a:spcAft>
                <a:spcPts val="0"/>
              </a:spcAft>
              <a:buNone/>
            </a:pPr>
            <a:endParaRPr lang="en-US" sz="1200" dirty="0" smtClean="0">
              <a:solidFill>
                <a:schemeClr val="dk1"/>
              </a:solidFill>
              <a:latin typeface="Arial"/>
              <a:ea typeface="Arial"/>
              <a:cs typeface="Arial"/>
              <a:sym typeface="Arial"/>
            </a:endParaRPr>
          </a:p>
          <a:p>
            <a:pPr marL="0" lvl="0" indent="0" algn="l" rtl="0">
              <a:spcBef>
                <a:spcPts val="360"/>
              </a:spcBef>
              <a:spcAft>
                <a:spcPts val="0"/>
              </a:spcAft>
              <a:buNone/>
            </a:pPr>
            <a:r>
              <a:rPr lang="en-US" sz="1200" dirty="0" smtClean="0">
                <a:solidFill>
                  <a:schemeClr val="dk1"/>
                </a:solidFill>
                <a:latin typeface="Arial"/>
                <a:ea typeface="Arial"/>
                <a:cs typeface="Arial"/>
                <a:sym typeface="Arial"/>
              </a:rPr>
              <a:t>At the end of the original</a:t>
            </a:r>
            <a:r>
              <a:rPr lang="en-US" sz="1200" baseline="0" dirty="0" smtClean="0">
                <a:solidFill>
                  <a:schemeClr val="dk1"/>
                </a:solidFill>
                <a:latin typeface="Arial"/>
                <a:ea typeface="Arial"/>
                <a:cs typeface="Arial"/>
                <a:sym typeface="Arial"/>
              </a:rPr>
              <a:t> message, we add 1 then 0’s until reach the length (896 mod 1024), </a:t>
            </a:r>
          </a:p>
          <a:p>
            <a:pPr marL="0" lvl="0" indent="0" algn="l" rtl="0">
              <a:spcBef>
                <a:spcPts val="360"/>
              </a:spcBef>
              <a:spcAft>
                <a:spcPts val="0"/>
              </a:spcAft>
              <a:buNone/>
            </a:pPr>
            <a:r>
              <a:rPr lang="en-US" sz="1200" baseline="0" dirty="0" smtClean="0">
                <a:solidFill>
                  <a:schemeClr val="dk1"/>
                </a:solidFill>
                <a:latin typeface="Arial"/>
                <a:ea typeface="Arial"/>
                <a:cs typeface="Arial"/>
                <a:sym typeface="Arial"/>
              </a:rPr>
              <a:t>leaving 24 bits to represent the original message length. Each block is divided into 16 words with 64 bits, </a:t>
            </a:r>
          </a:p>
          <a:p>
            <a:pPr marL="0" lvl="0" indent="0" algn="l" rtl="0">
              <a:spcBef>
                <a:spcPts val="360"/>
              </a:spcBef>
              <a:spcAft>
                <a:spcPts val="0"/>
              </a:spcAft>
              <a:buNone/>
            </a:pPr>
            <a:r>
              <a:rPr lang="en-US" sz="1200" baseline="0" dirty="0" smtClean="0">
                <a:solidFill>
                  <a:schemeClr val="dk1"/>
                </a:solidFill>
                <a:latin typeface="Arial"/>
                <a:ea typeface="Arial"/>
                <a:cs typeface="Arial"/>
                <a:sym typeface="Arial"/>
              </a:rPr>
              <a:t>Then, we start a loop to compute new words from 16 to 79 words.</a:t>
            </a:r>
          </a:p>
          <a:p>
            <a:pPr marL="0" lvl="0" indent="0" algn="l" rtl="0">
              <a:spcBef>
                <a:spcPts val="360"/>
              </a:spcBef>
              <a:spcAft>
                <a:spcPts val="0"/>
              </a:spcAft>
              <a:buNone/>
            </a:pPr>
            <a:endParaRPr lang="en-US" sz="1200" baseline="0" dirty="0" smtClean="0">
              <a:solidFill>
                <a:schemeClr val="dk1"/>
              </a:solidFill>
              <a:latin typeface="Arial"/>
              <a:ea typeface="Arial"/>
              <a:cs typeface="Arial"/>
              <a:sym typeface="Arial"/>
            </a:endParaRPr>
          </a:p>
          <a:p>
            <a:pPr marL="0" lvl="0" indent="0" algn="l" rtl="0">
              <a:spcBef>
                <a:spcPts val="360"/>
              </a:spcBef>
              <a:spcAft>
                <a:spcPts val="0"/>
              </a:spcAft>
              <a:buNone/>
            </a:pPr>
            <a:r>
              <a:rPr lang="en-US" sz="1200" baseline="0" dirty="0" smtClean="0">
                <a:solidFill>
                  <a:schemeClr val="dk1"/>
                </a:solidFill>
                <a:latin typeface="Arial"/>
                <a:ea typeface="Arial"/>
                <a:cs typeface="Arial"/>
                <a:sym typeface="Arial"/>
              </a:rPr>
              <a:t>Fig 3.5: in each round, we have k (round constant) and 8 inputs, each of 64 bits</a:t>
            </a:r>
            <a:r>
              <a:rPr lang="en-US" sz="1200" baseline="0" dirty="0" smtClean="0">
                <a:solidFill>
                  <a:schemeClr val="dk1"/>
                </a:solidFill>
                <a:latin typeface="Arial"/>
                <a:ea typeface="Arial"/>
                <a:cs typeface="Arial"/>
                <a:sym typeface="Wingdings" panose="05000000000000000000" pitchFamily="2" charset="2"/>
              </a:rPr>
              <a:t> 512 bits. </a:t>
            </a:r>
            <a:endParaRPr dirty="0">
              <a:latin typeface="Arial"/>
              <a:ea typeface="Arial"/>
              <a:cs typeface="Arial"/>
              <a:sym typeface="Arial"/>
            </a:endParaRPr>
          </a:p>
        </p:txBody>
      </p:sp>
    </p:spTree>
    <p:extLst>
      <p:ext uri="{BB962C8B-B14F-4D97-AF65-F5344CB8AC3E}">
        <p14:creationId xmlns:p14="http://schemas.microsoft.com/office/powerpoint/2010/main" val="2596142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 Table 9.1 defines some key terms.</a:t>
            </a:r>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8D8417B-7C85-471E-ADE0-EF9B4D34E892}" type="slidenum">
              <a:rPr lang="en-AU" altLang="en-US"/>
              <a:pPr>
                <a:spcBef>
                  <a:spcPct val="0"/>
                </a:spcBef>
              </a:pPr>
              <a:t>5</a:t>
            </a:fld>
            <a:endParaRPr lang="en-AU" altLang="en-US"/>
          </a:p>
        </p:txBody>
      </p:sp>
    </p:spTree>
    <p:extLst>
      <p:ext uri="{BB962C8B-B14F-4D97-AF65-F5344CB8AC3E}">
        <p14:creationId xmlns:p14="http://schemas.microsoft.com/office/powerpoint/2010/main" val="1160588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53</a:t>
            </a:fld>
            <a:endParaRPr>
              <a:latin typeface="Arial"/>
              <a:ea typeface="Arial"/>
              <a:cs typeface="Arial"/>
              <a:sym typeface="Arial"/>
            </a:endParaRPr>
          </a:p>
        </p:txBody>
      </p:sp>
      <p:sp>
        <p:nvSpPr>
          <p:cNvPr id="252" name="Google Shape;25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Arial"/>
                <a:ea typeface="Arial"/>
                <a:cs typeface="Arial"/>
                <a:sym typeface="Arial"/>
              </a:rPr>
              <a:t> The algorithm takes as input a message with a maximum length of less than</a:t>
            </a:r>
            <a:endParaRPr/>
          </a:p>
          <a:p>
            <a:pPr marL="0" lvl="0" indent="0" algn="l" rtl="0">
              <a:spcBef>
                <a:spcPts val="360"/>
              </a:spcBef>
              <a:spcAft>
                <a:spcPts val="0"/>
              </a:spcAft>
              <a:buNone/>
            </a:pPr>
            <a:r>
              <a:rPr lang="en-US" sz="1200">
                <a:solidFill>
                  <a:schemeClr val="dk1"/>
                </a:solidFill>
                <a:latin typeface="Arial"/>
                <a:ea typeface="Arial"/>
                <a:cs typeface="Arial"/>
                <a:sym typeface="Arial"/>
              </a:rPr>
              <a:t>2</a:t>
            </a:r>
            <a:r>
              <a:rPr lang="en-US" sz="1200" baseline="30000">
                <a:solidFill>
                  <a:schemeClr val="dk1"/>
                </a:solidFill>
                <a:latin typeface="Arial"/>
                <a:ea typeface="Arial"/>
                <a:cs typeface="Arial"/>
                <a:sym typeface="Arial"/>
              </a:rPr>
              <a:t>128</a:t>
            </a:r>
            <a:r>
              <a:rPr lang="en-US" sz="1200">
                <a:solidFill>
                  <a:schemeClr val="dk1"/>
                </a:solidFill>
                <a:latin typeface="Arial"/>
                <a:ea typeface="Arial"/>
                <a:cs typeface="Arial"/>
                <a:sym typeface="Arial"/>
              </a:rPr>
              <a:t>  bits and produces as output a 512-bit message digest. The input is processed in</a:t>
            </a:r>
            <a:endParaRPr/>
          </a:p>
          <a:p>
            <a:pPr marL="0" lvl="0" indent="0" algn="l" rtl="0">
              <a:spcBef>
                <a:spcPts val="360"/>
              </a:spcBef>
              <a:spcAft>
                <a:spcPts val="0"/>
              </a:spcAft>
              <a:buNone/>
            </a:pPr>
            <a:r>
              <a:rPr lang="en-US" sz="1200">
                <a:solidFill>
                  <a:schemeClr val="dk1"/>
                </a:solidFill>
                <a:latin typeface="Arial"/>
                <a:ea typeface="Arial"/>
                <a:cs typeface="Arial"/>
                <a:sym typeface="Arial"/>
              </a:rPr>
              <a:t>1024-bit blocks. Figure 3.4 depicts the overall processing of a message to produce a</a:t>
            </a:r>
            <a:endParaRPr/>
          </a:p>
          <a:p>
            <a:pPr marL="0" lvl="0" indent="0" algn="l" rtl="0">
              <a:spcBef>
                <a:spcPts val="360"/>
              </a:spcBef>
              <a:spcAft>
                <a:spcPts val="0"/>
              </a:spcAft>
              <a:buNone/>
            </a:pPr>
            <a:r>
              <a:rPr lang="en-US" sz="1200">
                <a:solidFill>
                  <a:schemeClr val="dk1"/>
                </a:solidFill>
                <a:latin typeface="Arial"/>
                <a:ea typeface="Arial"/>
                <a:cs typeface="Arial"/>
                <a:sym typeface="Arial"/>
              </a:rPr>
              <a:t>digest.</a:t>
            </a:r>
            <a:endParaRPr>
              <a:latin typeface="Arial"/>
              <a:ea typeface="Arial"/>
              <a:cs typeface="Arial"/>
              <a:sym typeface="Arial"/>
            </a:endParaRPr>
          </a:p>
        </p:txBody>
      </p:sp>
    </p:spTree>
    <p:extLst>
      <p:ext uri="{BB962C8B-B14F-4D97-AF65-F5344CB8AC3E}">
        <p14:creationId xmlns:p14="http://schemas.microsoft.com/office/powerpoint/2010/main" val="1095036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54</a:t>
            </a:fld>
            <a:endParaRPr>
              <a:latin typeface="Arial"/>
              <a:ea typeface="Arial"/>
              <a:cs typeface="Arial"/>
              <a:sym typeface="Arial"/>
            </a:endParaRPr>
          </a:p>
        </p:txBody>
      </p:sp>
      <p:sp>
        <p:nvSpPr>
          <p:cNvPr id="252" name="Google Shape;252;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Arial"/>
                <a:ea typeface="Arial"/>
                <a:cs typeface="Arial"/>
                <a:sym typeface="Arial"/>
              </a:rPr>
              <a:t> The algorithm takes as input a message with a maximum length of less than</a:t>
            </a:r>
            <a:endParaRPr/>
          </a:p>
          <a:p>
            <a:pPr marL="0" lvl="0" indent="0" algn="l" rtl="0">
              <a:spcBef>
                <a:spcPts val="360"/>
              </a:spcBef>
              <a:spcAft>
                <a:spcPts val="0"/>
              </a:spcAft>
              <a:buNone/>
            </a:pPr>
            <a:r>
              <a:rPr lang="en-US" sz="1200">
                <a:solidFill>
                  <a:schemeClr val="dk1"/>
                </a:solidFill>
                <a:latin typeface="Arial"/>
                <a:ea typeface="Arial"/>
                <a:cs typeface="Arial"/>
                <a:sym typeface="Arial"/>
              </a:rPr>
              <a:t>2</a:t>
            </a:r>
            <a:r>
              <a:rPr lang="en-US" sz="1200" baseline="30000">
                <a:solidFill>
                  <a:schemeClr val="dk1"/>
                </a:solidFill>
                <a:latin typeface="Arial"/>
                <a:ea typeface="Arial"/>
                <a:cs typeface="Arial"/>
                <a:sym typeface="Arial"/>
              </a:rPr>
              <a:t>128</a:t>
            </a:r>
            <a:r>
              <a:rPr lang="en-US" sz="1200">
                <a:solidFill>
                  <a:schemeClr val="dk1"/>
                </a:solidFill>
                <a:latin typeface="Arial"/>
                <a:ea typeface="Arial"/>
                <a:cs typeface="Arial"/>
                <a:sym typeface="Arial"/>
              </a:rPr>
              <a:t>  bits and produces as output a 512-bit message digest. The input is processed in</a:t>
            </a:r>
            <a:endParaRPr/>
          </a:p>
          <a:p>
            <a:pPr marL="0" lvl="0" indent="0" algn="l" rtl="0">
              <a:spcBef>
                <a:spcPts val="360"/>
              </a:spcBef>
              <a:spcAft>
                <a:spcPts val="0"/>
              </a:spcAft>
              <a:buNone/>
            </a:pPr>
            <a:r>
              <a:rPr lang="en-US" sz="1200">
                <a:solidFill>
                  <a:schemeClr val="dk1"/>
                </a:solidFill>
                <a:latin typeface="Arial"/>
                <a:ea typeface="Arial"/>
                <a:cs typeface="Arial"/>
                <a:sym typeface="Arial"/>
              </a:rPr>
              <a:t>1024-bit blocks. Figure 3.4 depicts the overall processing of a message to produce a</a:t>
            </a:r>
            <a:endParaRPr/>
          </a:p>
          <a:p>
            <a:pPr marL="0" lvl="0" indent="0" algn="l" rtl="0">
              <a:spcBef>
                <a:spcPts val="360"/>
              </a:spcBef>
              <a:spcAft>
                <a:spcPts val="0"/>
              </a:spcAft>
              <a:buNone/>
            </a:pPr>
            <a:r>
              <a:rPr lang="en-US" sz="1200">
                <a:solidFill>
                  <a:schemeClr val="dk1"/>
                </a:solidFill>
                <a:latin typeface="Arial"/>
                <a:ea typeface="Arial"/>
                <a:cs typeface="Arial"/>
                <a:sym typeface="Arial"/>
              </a:rPr>
              <a:t>digest.</a:t>
            </a:r>
            <a:endParaRPr>
              <a:latin typeface="Arial"/>
              <a:ea typeface="Arial"/>
              <a:cs typeface="Arial"/>
              <a:sym typeface="Arial"/>
            </a:endParaRPr>
          </a:p>
        </p:txBody>
      </p:sp>
    </p:spTree>
    <p:extLst>
      <p:ext uri="{BB962C8B-B14F-4D97-AF65-F5344CB8AC3E}">
        <p14:creationId xmlns:p14="http://schemas.microsoft.com/office/powerpoint/2010/main" val="3635431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6" name="Google Shape;266;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None/>
            </a:pPr>
            <a:r>
              <a:rPr lang="en-US" sz="1110" dirty="0">
                <a:solidFill>
                  <a:schemeClr val="dk1"/>
                </a:solidFill>
                <a:latin typeface="Arial"/>
                <a:ea typeface="Arial"/>
                <a:cs typeface="Arial"/>
                <a:sym typeface="Arial"/>
              </a:rPr>
              <a:t> SHA-2, particularly the 512-bit version, would appear to provide unassailable security.</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However, SHA-2 shares the same structure and mathematical operations</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as its predecessors, and this is a cause for concern. Because it would take years to find a</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suitable replacement for SHA-2, should it become vulnerable, NIST announced in</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2007 a competition to produce the next-generation NIST hash function, which is to</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be called SHA-3. Following are the basic requirements that must be satisfied by any</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candidate for SHA-3:</a:t>
            </a:r>
            <a:endParaRPr dirty="0"/>
          </a:p>
          <a:p>
            <a:pPr marL="0" lvl="0" indent="0" algn="l" rtl="0">
              <a:spcBef>
                <a:spcPts val="333"/>
              </a:spcBef>
              <a:spcAft>
                <a:spcPts val="0"/>
              </a:spcAft>
              <a:buNone/>
            </a:pPr>
            <a:endParaRPr sz="1110" dirty="0">
              <a:solidFill>
                <a:schemeClr val="dk1"/>
              </a:solidFill>
              <a:latin typeface="Arial"/>
              <a:ea typeface="Arial"/>
              <a:cs typeface="Arial"/>
              <a:sym typeface="Arial"/>
            </a:endParaRPr>
          </a:p>
          <a:p>
            <a:pPr marL="0" lvl="0" indent="0" algn="l" rtl="0">
              <a:spcBef>
                <a:spcPts val="333"/>
              </a:spcBef>
              <a:spcAft>
                <a:spcPts val="0"/>
              </a:spcAft>
              <a:buNone/>
            </a:pPr>
            <a:r>
              <a:rPr lang="en-US" sz="1110" dirty="0">
                <a:solidFill>
                  <a:schemeClr val="dk1"/>
                </a:solidFill>
                <a:latin typeface="Arial"/>
                <a:ea typeface="Arial"/>
                <a:cs typeface="Arial"/>
                <a:sym typeface="Arial"/>
              </a:rPr>
              <a:t>1. It must be possible to replace SHA-2 with SHA-3 in any application by a simple</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drop-in substitution. Therefore, SHA-3 must support hash value lengths of</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224, 256, 384, and 512 bits.</a:t>
            </a:r>
            <a:endParaRPr dirty="0"/>
          </a:p>
          <a:p>
            <a:pPr marL="0" lvl="0" indent="0" algn="l" rtl="0">
              <a:spcBef>
                <a:spcPts val="333"/>
              </a:spcBef>
              <a:spcAft>
                <a:spcPts val="0"/>
              </a:spcAft>
              <a:buNone/>
            </a:pPr>
            <a:endParaRPr sz="1110" dirty="0">
              <a:solidFill>
                <a:schemeClr val="dk1"/>
              </a:solidFill>
              <a:latin typeface="Arial"/>
              <a:ea typeface="Arial"/>
              <a:cs typeface="Arial"/>
              <a:sym typeface="Arial"/>
            </a:endParaRPr>
          </a:p>
          <a:p>
            <a:pPr marL="0" lvl="0" indent="0" algn="l" rtl="0">
              <a:spcBef>
                <a:spcPts val="333"/>
              </a:spcBef>
              <a:spcAft>
                <a:spcPts val="0"/>
              </a:spcAft>
              <a:buNone/>
            </a:pPr>
            <a:r>
              <a:rPr lang="en-US" sz="1110" dirty="0">
                <a:solidFill>
                  <a:schemeClr val="dk1"/>
                </a:solidFill>
                <a:latin typeface="Arial"/>
                <a:ea typeface="Arial"/>
                <a:cs typeface="Arial"/>
                <a:sym typeface="Arial"/>
              </a:rPr>
              <a:t>2. SHA-3 must preserve the online nature of SHA-2. That is, the algorithm must</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process comparatively small blocks (512 or 1024 bits) at a time instead of</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requiring that the entire message be buffered in memory before processing it.</a:t>
            </a:r>
            <a:endParaRPr dirty="0"/>
          </a:p>
          <a:p>
            <a:pPr marL="0" lvl="0" indent="0" algn="l" rtl="0">
              <a:spcBef>
                <a:spcPts val="333"/>
              </a:spcBef>
              <a:spcAft>
                <a:spcPts val="0"/>
              </a:spcAft>
              <a:buNone/>
            </a:pPr>
            <a:endParaRPr sz="1110" dirty="0">
              <a:solidFill>
                <a:schemeClr val="dk1"/>
              </a:solidFill>
              <a:latin typeface="Arial"/>
              <a:ea typeface="Arial"/>
              <a:cs typeface="Arial"/>
              <a:sym typeface="Arial"/>
            </a:endParaRPr>
          </a:p>
          <a:p>
            <a:pPr marL="0" lvl="0" indent="0" algn="l" rtl="0">
              <a:spcBef>
                <a:spcPts val="333"/>
              </a:spcBef>
              <a:spcAft>
                <a:spcPts val="0"/>
              </a:spcAft>
              <a:buNone/>
            </a:pPr>
            <a:r>
              <a:rPr lang="en-US" sz="1110" dirty="0">
                <a:solidFill>
                  <a:schemeClr val="dk1"/>
                </a:solidFill>
                <a:latin typeface="Arial"/>
                <a:ea typeface="Arial"/>
                <a:cs typeface="Arial"/>
                <a:sym typeface="Arial"/>
              </a:rPr>
              <a:t> In 2012, NIST selected a winning submission and formally published SHA-3.</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A detailed presentation of SHA-3 is provided in Chapter 15.</a:t>
            </a:r>
            <a:endParaRPr sz="1110" dirty="0"/>
          </a:p>
        </p:txBody>
      </p:sp>
      <p:sp>
        <p:nvSpPr>
          <p:cNvPr id="267" name="Google Shape;267;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36671218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56</a:t>
            </a:fld>
            <a:endParaRPr>
              <a:latin typeface="Arial"/>
              <a:ea typeface="Arial"/>
              <a:cs typeface="Arial"/>
              <a:sym typeface="Arial"/>
            </a:endParaRPr>
          </a:p>
        </p:txBody>
      </p:sp>
      <p:sp>
        <p:nvSpPr>
          <p:cNvPr id="282" name="Google Shape;28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Arial"/>
                <a:ea typeface="Arial"/>
                <a:cs typeface="Arial"/>
                <a:sym typeface="Arial"/>
              </a:rPr>
              <a:t>In recent years, there has been increased interest in developing a MAC derived</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from a cryptographic hash code, such as SHA-1. The motivations for this interest</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are as follows:</a:t>
            </a:r>
            <a:endParaRPr dirty="0"/>
          </a:p>
          <a:p>
            <a:pPr marL="0" lvl="0" indent="0" algn="l" rtl="0">
              <a:spcBef>
                <a:spcPts val="360"/>
              </a:spcBef>
              <a:spcAft>
                <a:spcPts val="0"/>
              </a:spcAft>
              <a:buNone/>
            </a:pPr>
            <a:endParaRPr sz="1200" dirty="0">
              <a:solidFill>
                <a:schemeClr val="dk1"/>
              </a:solidFill>
              <a:latin typeface="Arial"/>
              <a:ea typeface="Arial"/>
              <a:cs typeface="Arial"/>
              <a:sym typeface="Arial"/>
            </a:endParaRPr>
          </a:p>
          <a:p>
            <a:pPr marL="0" lvl="0" indent="0" algn="l" rtl="0">
              <a:spcBef>
                <a:spcPts val="360"/>
              </a:spcBef>
              <a:spcAft>
                <a:spcPts val="0"/>
              </a:spcAft>
              <a:buNone/>
            </a:pPr>
            <a:r>
              <a:rPr lang="en-US" sz="1200" dirty="0">
                <a:solidFill>
                  <a:schemeClr val="dk1"/>
                </a:solidFill>
                <a:latin typeface="Arial"/>
                <a:ea typeface="Arial"/>
                <a:cs typeface="Arial"/>
                <a:sym typeface="Arial"/>
              </a:rPr>
              <a:t>•  Cryptographic hash functions generally execute faster in software than conventional</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encryption algorithms such as DES.</a:t>
            </a:r>
            <a:endParaRPr dirty="0"/>
          </a:p>
          <a:p>
            <a:pPr marL="0" lvl="0" indent="0" algn="l" rtl="0">
              <a:spcBef>
                <a:spcPts val="360"/>
              </a:spcBef>
              <a:spcAft>
                <a:spcPts val="0"/>
              </a:spcAft>
              <a:buNone/>
            </a:pPr>
            <a:endParaRPr sz="1200" dirty="0">
              <a:solidFill>
                <a:schemeClr val="dk1"/>
              </a:solidFill>
              <a:latin typeface="Arial"/>
              <a:ea typeface="Arial"/>
              <a:cs typeface="Arial"/>
              <a:sym typeface="Arial"/>
            </a:endParaRPr>
          </a:p>
          <a:p>
            <a:pPr marL="0" lvl="0" indent="0" algn="l" rtl="0">
              <a:spcBef>
                <a:spcPts val="360"/>
              </a:spcBef>
              <a:spcAft>
                <a:spcPts val="0"/>
              </a:spcAft>
              <a:buNone/>
            </a:pPr>
            <a:r>
              <a:rPr lang="en-US" sz="1200" dirty="0">
                <a:solidFill>
                  <a:schemeClr val="dk1"/>
                </a:solidFill>
                <a:latin typeface="Arial"/>
                <a:ea typeface="Arial"/>
                <a:cs typeface="Arial"/>
                <a:sym typeface="Arial"/>
              </a:rPr>
              <a:t>•  Library code for cryptographic hash functions is widely available.</a:t>
            </a:r>
            <a:endParaRPr dirty="0"/>
          </a:p>
          <a:p>
            <a:pPr marL="0" lvl="0" indent="0" algn="l" rtl="0">
              <a:spcBef>
                <a:spcPts val="360"/>
              </a:spcBef>
              <a:spcAft>
                <a:spcPts val="0"/>
              </a:spcAft>
              <a:buNone/>
            </a:pPr>
            <a:endParaRPr sz="1200" dirty="0">
              <a:solidFill>
                <a:schemeClr val="dk1"/>
              </a:solidFill>
              <a:latin typeface="Arial"/>
              <a:ea typeface="Arial"/>
              <a:cs typeface="Arial"/>
              <a:sym typeface="Arial"/>
            </a:endParaRPr>
          </a:p>
          <a:p>
            <a:pPr marL="0" lvl="0" indent="0" algn="l" rtl="0">
              <a:spcBef>
                <a:spcPts val="360"/>
              </a:spcBef>
              <a:spcAft>
                <a:spcPts val="0"/>
              </a:spcAft>
              <a:buNone/>
            </a:pPr>
            <a:r>
              <a:rPr lang="en-US" sz="1200" dirty="0">
                <a:solidFill>
                  <a:schemeClr val="dk1"/>
                </a:solidFill>
                <a:latin typeface="Arial"/>
                <a:ea typeface="Arial"/>
                <a:cs typeface="Arial"/>
                <a:sym typeface="Arial"/>
              </a:rPr>
              <a:t>A hash function such as SHA-1 was not designed for use as a MAC and cannot</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be used directly for that purpose because it does not rely on a secret key. There have</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been a number of proposals for the incorporation of a secret key into an existing hash</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algorithm. The approach that has received the most support is HMAC [BELL96a,</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BELL96b]. HMAC has been issued as RFC 2104, has been chosen as the mandatory-to-</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implement MAC for IP Security, and is used in other Internet protocols, such as</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Transport Layer Security (TLS) and Secure Electronic Transaction (SET).</a:t>
            </a:r>
            <a:endParaRPr dirty="0">
              <a:latin typeface="Arial"/>
              <a:ea typeface="Arial"/>
              <a:cs typeface="Arial"/>
              <a:sym typeface="Arial"/>
            </a:endParaRPr>
          </a:p>
        </p:txBody>
      </p:sp>
    </p:spTree>
    <p:extLst>
      <p:ext uri="{BB962C8B-B14F-4D97-AF65-F5344CB8AC3E}">
        <p14:creationId xmlns:p14="http://schemas.microsoft.com/office/powerpoint/2010/main" val="3160408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 name="Google Shape;2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dirty="0">
                <a:solidFill>
                  <a:schemeClr val="dk1"/>
                </a:solidFill>
                <a:latin typeface="Arial"/>
                <a:ea typeface="Arial"/>
                <a:cs typeface="Arial"/>
                <a:sym typeface="Arial"/>
              </a:rPr>
              <a:t> RFC 2104 lists the following design objectives for</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HMAC.</a:t>
            </a:r>
            <a:endParaRPr dirty="0"/>
          </a:p>
          <a:p>
            <a:pPr marL="0" lvl="0" indent="0" algn="l" rtl="0">
              <a:spcBef>
                <a:spcPts val="360"/>
              </a:spcBef>
              <a:spcAft>
                <a:spcPts val="0"/>
              </a:spcAft>
              <a:buNone/>
            </a:pPr>
            <a:endParaRPr sz="1200" b="0" dirty="0">
              <a:solidFill>
                <a:schemeClr val="dk1"/>
              </a:solidFill>
              <a:latin typeface="Arial"/>
              <a:ea typeface="Arial"/>
              <a:cs typeface="Arial"/>
              <a:sym typeface="Arial"/>
            </a:endParaRPr>
          </a:p>
          <a:p>
            <a:pPr marL="0" lvl="0" indent="0" algn="l" rtl="0">
              <a:spcBef>
                <a:spcPts val="360"/>
              </a:spcBef>
              <a:spcAft>
                <a:spcPts val="0"/>
              </a:spcAft>
              <a:buNone/>
            </a:pPr>
            <a:r>
              <a:rPr lang="en-US" sz="1200" b="0" dirty="0">
                <a:solidFill>
                  <a:schemeClr val="dk1"/>
                </a:solidFill>
                <a:latin typeface="Arial"/>
                <a:ea typeface="Arial"/>
                <a:cs typeface="Arial"/>
                <a:sym typeface="Arial"/>
              </a:rPr>
              <a:t>•  To use, without modifications, available hash functions. In particular, hash functions that perform well in software, and for which code is freely and</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widely available</a:t>
            </a:r>
            <a:endParaRPr dirty="0"/>
          </a:p>
          <a:p>
            <a:pPr marL="0" lvl="0" indent="0" algn="l" rtl="0">
              <a:spcBef>
                <a:spcPts val="360"/>
              </a:spcBef>
              <a:spcAft>
                <a:spcPts val="0"/>
              </a:spcAft>
              <a:buNone/>
            </a:pPr>
            <a:endParaRPr sz="1200" b="0" dirty="0">
              <a:solidFill>
                <a:schemeClr val="dk1"/>
              </a:solidFill>
              <a:latin typeface="Arial"/>
              <a:ea typeface="Arial"/>
              <a:cs typeface="Arial"/>
              <a:sym typeface="Arial"/>
            </a:endParaRPr>
          </a:p>
          <a:p>
            <a:pPr marL="0" lvl="0" indent="0" algn="l" rtl="0">
              <a:spcBef>
                <a:spcPts val="360"/>
              </a:spcBef>
              <a:spcAft>
                <a:spcPts val="0"/>
              </a:spcAft>
              <a:buNone/>
            </a:pPr>
            <a:r>
              <a:rPr lang="en-US" sz="1200" b="0" dirty="0">
                <a:solidFill>
                  <a:schemeClr val="dk1"/>
                </a:solidFill>
                <a:latin typeface="Arial"/>
                <a:ea typeface="Arial"/>
                <a:cs typeface="Arial"/>
                <a:sym typeface="Arial"/>
              </a:rPr>
              <a:t>•  To allow for easy </a:t>
            </a:r>
            <a:r>
              <a:rPr lang="en-US" sz="1200" b="0" dirty="0" err="1">
                <a:solidFill>
                  <a:schemeClr val="dk1"/>
                </a:solidFill>
                <a:latin typeface="Arial"/>
                <a:ea typeface="Arial"/>
                <a:cs typeface="Arial"/>
                <a:sym typeface="Arial"/>
              </a:rPr>
              <a:t>replaceability</a:t>
            </a:r>
            <a:r>
              <a:rPr lang="en-US" sz="1200" b="0" dirty="0">
                <a:solidFill>
                  <a:schemeClr val="dk1"/>
                </a:solidFill>
                <a:latin typeface="Arial"/>
                <a:ea typeface="Arial"/>
                <a:cs typeface="Arial"/>
                <a:sym typeface="Arial"/>
              </a:rPr>
              <a:t> of the embedded hash function in case faster or more secure hash functions are found or required</a:t>
            </a:r>
            <a:endParaRPr dirty="0"/>
          </a:p>
          <a:p>
            <a:pPr marL="0" lvl="0" indent="0" algn="l" rtl="0">
              <a:spcBef>
                <a:spcPts val="360"/>
              </a:spcBef>
              <a:spcAft>
                <a:spcPts val="0"/>
              </a:spcAft>
              <a:buNone/>
            </a:pPr>
            <a:endParaRPr sz="1200" b="0" dirty="0">
              <a:solidFill>
                <a:schemeClr val="dk1"/>
              </a:solidFill>
              <a:latin typeface="Arial"/>
              <a:ea typeface="Arial"/>
              <a:cs typeface="Arial"/>
              <a:sym typeface="Arial"/>
            </a:endParaRPr>
          </a:p>
          <a:p>
            <a:pPr marL="0" lvl="0" indent="0" algn="l" rtl="0">
              <a:spcBef>
                <a:spcPts val="360"/>
              </a:spcBef>
              <a:spcAft>
                <a:spcPts val="0"/>
              </a:spcAft>
              <a:buNone/>
            </a:pPr>
            <a:r>
              <a:rPr lang="en-US" sz="1200" b="0" dirty="0">
                <a:solidFill>
                  <a:schemeClr val="dk1"/>
                </a:solidFill>
                <a:latin typeface="Arial"/>
                <a:ea typeface="Arial"/>
                <a:cs typeface="Arial"/>
                <a:sym typeface="Arial"/>
              </a:rPr>
              <a:t>•  To preserve the original performance of the hash function without incurring a</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significant degradation</a:t>
            </a:r>
            <a:endParaRPr dirty="0"/>
          </a:p>
          <a:p>
            <a:pPr marL="0" lvl="0" indent="0" algn="l" rtl="0">
              <a:spcBef>
                <a:spcPts val="360"/>
              </a:spcBef>
              <a:spcAft>
                <a:spcPts val="0"/>
              </a:spcAft>
              <a:buNone/>
            </a:pPr>
            <a:endParaRPr sz="1200" b="0" dirty="0">
              <a:solidFill>
                <a:schemeClr val="dk1"/>
              </a:solidFill>
              <a:latin typeface="Arial"/>
              <a:ea typeface="Arial"/>
              <a:cs typeface="Arial"/>
              <a:sym typeface="Arial"/>
            </a:endParaRPr>
          </a:p>
          <a:p>
            <a:pPr marL="0" lvl="0" indent="0" algn="l" rtl="0">
              <a:spcBef>
                <a:spcPts val="360"/>
              </a:spcBef>
              <a:spcAft>
                <a:spcPts val="0"/>
              </a:spcAft>
              <a:buNone/>
            </a:pPr>
            <a:r>
              <a:rPr lang="en-US" sz="1200" b="0" dirty="0">
                <a:solidFill>
                  <a:schemeClr val="dk1"/>
                </a:solidFill>
                <a:latin typeface="Arial"/>
                <a:ea typeface="Arial"/>
                <a:cs typeface="Arial"/>
                <a:sym typeface="Arial"/>
              </a:rPr>
              <a:t>•  To use and handle keys in a simple way</a:t>
            </a:r>
            <a:endParaRPr dirty="0"/>
          </a:p>
          <a:p>
            <a:pPr marL="0" lvl="0" indent="0" algn="l" rtl="0">
              <a:spcBef>
                <a:spcPts val="360"/>
              </a:spcBef>
              <a:spcAft>
                <a:spcPts val="0"/>
              </a:spcAft>
              <a:buNone/>
            </a:pPr>
            <a:endParaRPr sz="1200" b="0" dirty="0">
              <a:solidFill>
                <a:schemeClr val="dk1"/>
              </a:solidFill>
              <a:latin typeface="Arial"/>
              <a:ea typeface="Arial"/>
              <a:cs typeface="Arial"/>
              <a:sym typeface="Arial"/>
            </a:endParaRPr>
          </a:p>
          <a:p>
            <a:pPr marL="0" lvl="0" indent="0" algn="l" rtl="0">
              <a:spcBef>
                <a:spcPts val="360"/>
              </a:spcBef>
              <a:spcAft>
                <a:spcPts val="0"/>
              </a:spcAft>
              <a:buNone/>
            </a:pPr>
            <a:r>
              <a:rPr lang="en-US" sz="1200" b="0" dirty="0">
                <a:solidFill>
                  <a:schemeClr val="dk1"/>
                </a:solidFill>
                <a:latin typeface="Arial"/>
                <a:ea typeface="Arial"/>
                <a:cs typeface="Arial"/>
                <a:sym typeface="Arial"/>
              </a:rPr>
              <a:t>•  To have a well-understood cryptographic analysis of the strength of the authentication mechanism based on reasonable assumptions on the embedded</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hash function</a:t>
            </a:r>
            <a:endParaRPr dirty="0"/>
          </a:p>
          <a:p>
            <a:pPr marL="0" lvl="0" indent="0" algn="l" rtl="0">
              <a:spcBef>
                <a:spcPts val="360"/>
              </a:spcBef>
              <a:spcAft>
                <a:spcPts val="0"/>
              </a:spcAft>
              <a:buNone/>
            </a:pPr>
            <a:endParaRPr sz="1200" b="0" dirty="0">
              <a:solidFill>
                <a:schemeClr val="dk1"/>
              </a:solidFill>
              <a:latin typeface="Arial"/>
              <a:ea typeface="Arial"/>
              <a:cs typeface="Arial"/>
              <a:sym typeface="Arial"/>
            </a:endParaRPr>
          </a:p>
          <a:p>
            <a:pPr marL="0" lvl="0" indent="0" algn="l" rtl="0">
              <a:spcBef>
                <a:spcPts val="360"/>
              </a:spcBef>
              <a:spcAft>
                <a:spcPts val="0"/>
              </a:spcAft>
              <a:buNone/>
            </a:pPr>
            <a:r>
              <a:rPr lang="en-US" sz="1200" b="0" dirty="0">
                <a:solidFill>
                  <a:schemeClr val="dk1"/>
                </a:solidFill>
                <a:latin typeface="Arial"/>
                <a:ea typeface="Arial"/>
                <a:cs typeface="Arial"/>
                <a:sym typeface="Arial"/>
              </a:rPr>
              <a:t>The first two objectives are important to the acceptability of HMAC. HMAC</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treats the hash function as a “black box.” This has two benefits. First, an existing</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implementation of a hash function can be used as a module in implementing</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HMAC. In this way, the bulk of the HMAC code is prepackaged and ready to use</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without modification. Second, if it is ever desired to replace a given hash function</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in an HMAC implementation, all that is required is to remove the existing hash</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function module and drop in the new module. This could be done if a faster hash</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function were desired. More important, if the security of the embedded hash function</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were compromised, the security of HMAC could be retained simply by replacing</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the embedded hash function with a more secure one</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The last design objective in the preceding list is, in fact, the main advantage</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of HMAC over other proposed hash-based schemes. HMAC can be proven secure</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provided that the embedded hash function has some reasonable cryptographic</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strengths. We return to this point later in this section, but first we examine the structure</a:t>
            </a:r>
            <a:endParaRPr dirty="0"/>
          </a:p>
          <a:p>
            <a:pPr marL="0" lvl="0" indent="0" algn="l" rtl="0">
              <a:spcBef>
                <a:spcPts val="360"/>
              </a:spcBef>
              <a:spcAft>
                <a:spcPts val="0"/>
              </a:spcAft>
              <a:buNone/>
            </a:pPr>
            <a:r>
              <a:rPr lang="en-US" sz="1200" b="0" dirty="0">
                <a:solidFill>
                  <a:schemeClr val="dk1"/>
                </a:solidFill>
                <a:latin typeface="Arial"/>
                <a:ea typeface="Arial"/>
                <a:cs typeface="Arial"/>
                <a:sym typeface="Arial"/>
              </a:rPr>
              <a:t>of HMAC.</a:t>
            </a:r>
            <a:endParaRPr b="0" dirty="0">
              <a:latin typeface="Arial"/>
              <a:ea typeface="Arial"/>
              <a:cs typeface="Arial"/>
              <a:sym typeface="Arial"/>
            </a:endParaRPr>
          </a:p>
        </p:txBody>
      </p:sp>
      <p:sp>
        <p:nvSpPr>
          <p:cNvPr id="296" name="Google Shape;296;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57</a:t>
            </a:fld>
            <a:endParaRPr>
              <a:latin typeface="Arial"/>
              <a:ea typeface="Arial"/>
              <a:cs typeface="Arial"/>
              <a:sym typeface="Arial"/>
            </a:endParaRPr>
          </a:p>
        </p:txBody>
      </p:sp>
    </p:spTree>
    <p:extLst>
      <p:ext uri="{BB962C8B-B14F-4D97-AF65-F5344CB8AC3E}">
        <p14:creationId xmlns:p14="http://schemas.microsoft.com/office/powerpoint/2010/main" val="1265478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58</a:t>
            </a:fld>
            <a:endParaRPr>
              <a:latin typeface="Arial"/>
              <a:ea typeface="Arial"/>
              <a:cs typeface="Arial"/>
              <a:sym typeface="Arial"/>
            </a:endParaRPr>
          </a:p>
        </p:txBody>
      </p:sp>
      <p:sp>
        <p:nvSpPr>
          <p:cNvPr id="303" name="Google Shape;30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p18:notes"/>
          <p:cNvSpPr txBox="1">
            <a:spLocks noGrp="1"/>
          </p:cNvSpPr>
          <p:nvPr>
            <p:ph type="body" idx="1"/>
          </p:nvPr>
        </p:nvSpPr>
        <p:spPr>
          <a:xfrm>
            <a:off x="457200" y="4343400"/>
            <a:ext cx="5867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Arial"/>
                <a:ea typeface="Arial"/>
                <a:cs typeface="Arial"/>
                <a:sym typeface="Arial"/>
              </a:rPr>
              <a:t> Figure 3.6 illustrates the overall operation of HMAC</a:t>
            </a:r>
            <a:r>
              <a:rPr lang="en-US" sz="1200" dirty="0" smtClean="0">
                <a:solidFill>
                  <a:schemeClr val="dk1"/>
                </a:solidFill>
                <a:latin typeface="Arial"/>
                <a:ea typeface="Arial"/>
                <a:cs typeface="Arial"/>
                <a:sym typeface="Arial"/>
              </a:rPr>
              <a:t>.</a:t>
            </a:r>
            <a:endParaRPr lang="ar-JO" sz="1200" dirty="0" smtClean="0">
              <a:solidFill>
                <a:schemeClr val="dk1"/>
              </a:solidFill>
              <a:latin typeface="Arial"/>
              <a:ea typeface="Arial"/>
              <a:cs typeface="Arial"/>
              <a:sym typeface="Arial"/>
            </a:endParaRPr>
          </a:p>
          <a:p>
            <a:r>
              <a:rPr lang="en-US" sz="1200" b="0" i="1" u="none" strike="noStrike" cap="none" baseline="0" dirty="0" smtClean="0">
                <a:solidFill>
                  <a:schemeClr val="dk1"/>
                </a:solidFill>
                <a:latin typeface="Arial"/>
                <a:ea typeface="Arial"/>
                <a:cs typeface="Arial"/>
                <a:sym typeface="Arial"/>
              </a:rPr>
              <a:t>b </a:t>
            </a:r>
            <a:r>
              <a:rPr lang="en-US" sz="1200" b="0" i="1" u="none" strike="noStrike" cap="none" baseline="0" dirty="0" smtClean="0">
                <a:solidFill>
                  <a:schemeClr val="dk1"/>
                </a:solidFill>
                <a:latin typeface="Arial"/>
                <a:ea typeface="Arial"/>
                <a:cs typeface="Arial"/>
                <a:sym typeface="Wingdings" panose="05000000000000000000" pitchFamily="2" charset="2"/>
              </a:rPr>
              <a:t> </a:t>
            </a:r>
            <a:r>
              <a:rPr lang="en-US" sz="1200" b="0" i="0" u="none" strike="noStrike" cap="none" baseline="0" dirty="0" smtClean="0">
                <a:solidFill>
                  <a:schemeClr val="dk1"/>
                </a:solidFill>
                <a:latin typeface="Arial"/>
                <a:ea typeface="Arial"/>
                <a:cs typeface="Arial"/>
                <a:sym typeface="Arial"/>
              </a:rPr>
              <a:t>number of bits in a block</a:t>
            </a:r>
          </a:p>
          <a:p>
            <a:r>
              <a:rPr lang="en-US" sz="1200" b="0" i="1" u="none" strike="noStrike" cap="none" baseline="0" dirty="0" smtClean="0">
                <a:solidFill>
                  <a:schemeClr val="dk1"/>
                </a:solidFill>
                <a:latin typeface="Arial"/>
                <a:ea typeface="Arial"/>
                <a:cs typeface="Arial"/>
                <a:sym typeface="Arial"/>
              </a:rPr>
              <a:t>n </a:t>
            </a:r>
            <a:r>
              <a:rPr lang="en-US" sz="1200" b="0" i="1" u="none" strike="noStrike" cap="none" baseline="0" dirty="0" smtClean="0">
                <a:solidFill>
                  <a:schemeClr val="dk1"/>
                </a:solidFill>
                <a:latin typeface="Arial"/>
                <a:ea typeface="Arial"/>
                <a:cs typeface="Arial"/>
                <a:sym typeface="Wingdings" panose="05000000000000000000" pitchFamily="2" charset="2"/>
              </a:rPr>
              <a:t> </a:t>
            </a:r>
            <a:r>
              <a:rPr lang="en-US" sz="1200" b="0" i="0" u="none" strike="noStrike" cap="none" baseline="0" dirty="0" smtClean="0">
                <a:solidFill>
                  <a:schemeClr val="dk1"/>
                </a:solidFill>
                <a:latin typeface="Arial"/>
                <a:ea typeface="Arial"/>
                <a:cs typeface="Arial"/>
                <a:sym typeface="Arial"/>
              </a:rPr>
              <a:t>length of hash code produced by embedded hash function</a:t>
            </a:r>
          </a:p>
          <a:p>
            <a:r>
              <a:rPr lang="en-US" sz="1200" b="0" i="1" u="none" strike="noStrike" cap="none" baseline="0" dirty="0" smtClean="0">
                <a:solidFill>
                  <a:schemeClr val="dk1"/>
                </a:solidFill>
                <a:latin typeface="Arial"/>
                <a:ea typeface="Arial"/>
                <a:cs typeface="Arial"/>
                <a:sym typeface="Arial"/>
              </a:rPr>
              <a:t>K </a:t>
            </a:r>
            <a:r>
              <a:rPr lang="en-US" sz="1200" b="0" i="1" u="none" strike="noStrike" cap="none" baseline="0" dirty="0" smtClean="0">
                <a:solidFill>
                  <a:schemeClr val="dk1"/>
                </a:solidFill>
                <a:latin typeface="Arial"/>
                <a:ea typeface="Arial"/>
                <a:cs typeface="Arial"/>
                <a:sym typeface="Wingdings" panose="05000000000000000000" pitchFamily="2" charset="2"/>
              </a:rPr>
              <a:t> </a:t>
            </a:r>
            <a:r>
              <a:rPr lang="en-US" sz="1200" b="0" i="0" u="none" strike="noStrike" cap="none" baseline="0" dirty="0" smtClean="0">
                <a:solidFill>
                  <a:schemeClr val="dk1"/>
                </a:solidFill>
                <a:latin typeface="Arial"/>
                <a:ea typeface="Arial"/>
                <a:cs typeface="Arial"/>
                <a:sym typeface="Arial"/>
              </a:rPr>
              <a:t>secret key; if key length is greater than </a:t>
            </a:r>
            <a:r>
              <a:rPr lang="en-US" sz="1200" b="0" i="1" u="none" strike="noStrike" cap="none" baseline="0" dirty="0" smtClean="0">
                <a:solidFill>
                  <a:schemeClr val="dk1"/>
                </a:solidFill>
                <a:latin typeface="Arial"/>
                <a:ea typeface="Arial"/>
                <a:cs typeface="Arial"/>
                <a:sym typeface="Arial"/>
              </a:rPr>
              <a:t>b</a:t>
            </a:r>
            <a:r>
              <a:rPr lang="en-US" sz="1200" b="0" i="0" u="none" strike="noStrike" cap="none" baseline="0" dirty="0" smtClean="0">
                <a:solidFill>
                  <a:schemeClr val="dk1"/>
                </a:solidFill>
                <a:latin typeface="Arial"/>
                <a:ea typeface="Arial"/>
                <a:cs typeface="Arial"/>
                <a:sym typeface="Arial"/>
              </a:rPr>
              <a:t>, the key is input to the hash</a:t>
            </a:r>
          </a:p>
          <a:p>
            <a:r>
              <a:rPr lang="en-US" sz="1200" b="0" i="0" u="none" strike="noStrike" cap="none" baseline="0" dirty="0" smtClean="0">
                <a:solidFill>
                  <a:schemeClr val="dk1"/>
                </a:solidFill>
                <a:latin typeface="Arial"/>
                <a:ea typeface="Arial"/>
                <a:cs typeface="Arial"/>
                <a:sym typeface="Arial"/>
              </a:rPr>
              <a:t>function to produce an </a:t>
            </a:r>
            <a:r>
              <a:rPr lang="en-US" sz="1200" b="0" i="1" u="none" strike="noStrike" cap="none" baseline="0" dirty="0" smtClean="0">
                <a:solidFill>
                  <a:schemeClr val="dk1"/>
                </a:solidFill>
                <a:latin typeface="Arial"/>
                <a:ea typeface="Arial"/>
                <a:cs typeface="Arial"/>
                <a:sym typeface="Arial"/>
              </a:rPr>
              <a:t>n</a:t>
            </a:r>
            <a:r>
              <a:rPr lang="en-US" sz="1200" b="0" i="0" u="none" strike="noStrike" cap="none" baseline="0" dirty="0" smtClean="0">
                <a:solidFill>
                  <a:schemeClr val="dk1"/>
                </a:solidFill>
                <a:latin typeface="Arial"/>
                <a:ea typeface="Arial"/>
                <a:cs typeface="Arial"/>
                <a:sym typeface="Arial"/>
              </a:rPr>
              <a:t>-bit key; recommended length is &gt; </a:t>
            </a:r>
            <a:r>
              <a:rPr lang="en-US" sz="1200" b="0" i="1" u="none" strike="noStrike" cap="none" baseline="0" dirty="0" smtClean="0">
                <a:solidFill>
                  <a:schemeClr val="dk1"/>
                </a:solidFill>
                <a:latin typeface="Arial"/>
                <a:ea typeface="Arial"/>
                <a:cs typeface="Arial"/>
                <a:sym typeface="Arial"/>
              </a:rPr>
              <a:t>n</a:t>
            </a:r>
          </a:p>
          <a:p>
            <a:r>
              <a:rPr lang="en-US" sz="1200" b="0" i="1" u="none" strike="noStrike" cap="none" baseline="0" dirty="0" smtClean="0">
                <a:solidFill>
                  <a:schemeClr val="dk1"/>
                </a:solidFill>
                <a:latin typeface="Arial"/>
                <a:ea typeface="Arial"/>
                <a:cs typeface="Arial"/>
                <a:sym typeface="Arial"/>
              </a:rPr>
              <a:t>K</a:t>
            </a:r>
            <a:r>
              <a:rPr lang="en-US" sz="1200" b="0" i="1" u="none" strike="noStrike" cap="none" baseline="30000" dirty="0" smtClean="0">
                <a:solidFill>
                  <a:schemeClr val="dk1"/>
                </a:solidFill>
                <a:latin typeface="Arial"/>
                <a:ea typeface="Arial"/>
                <a:cs typeface="Arial"/>
                <a:sym typeface="Arial"/>
              </a:rPr>
              <a:t>+</a:t>
            </a:r>
            <a:r>
              <a:rPr lang="en-US" sz="1200" b="0" i="1" u="none" strike="noStrike" cap="none" baseline="0" dirty="0" smtClean="0">
                <a:solidFill>
                  <a:schemeClr val="dk1"/>
                </a:solidFill>
                <a:latin typeface="Arial"/>
                <a:ea typeface="Arial"/>
                <a:cs typeface="Arial"/>
                <a:sym typeface="Wingdings" panose="05000000000000000000" pitchFamily="2" charset="2"/>
              </a:rPr>
              <a:t> </a:t>
            </a:r>
            <a:r>
              <a:rPr lang="en-US" sz="1200" b="0" i="1" u="none" strike="noStrike" cap="none" baseline="0" dirty="0" smtClean="0">
                <a:solidFill>
                  <a:schemeClr val="dk1"/>
                </a:solidFill>
                <a:latin typeface="Arial"/>
                <a:ea typeface="Arial"/>
                <a:cs typeface="Arial"/>
                <a:sym typeface="Arial"/>
              </a:rPr>
              <a:t>K </a:t>
            </a:r>
            <a:r>
              <a:rPr lang="en-US" sz="1200" b="0" i="0" u="none" strike="noStrike" cap="none" baseline="0" dirty="0" smtClean="0">
                <a:solidFill>
                  <a:schemeClr val="dk1"/>
                </a:solidFill>
                <a:latin typeface="Arial"/>
                <a:ea typeface="Arial"/>
                <a:cs typeface="Arial"/>
                <a:sym typeface="Arial"/>
              </a:rPr>
              <a:t>padded with zeros on the left so that the result is </a:t>
            </a:r>
            <a:r>
              <a:rPr lang="en-US" sz="1200" b="0" i="1" u="none" strike="noStrike" cap="none" baseline="0" dirty="0" smtClean="0">
                <a:solidFill>
                  <a:schemeClr val="dk1"/>
                </a:solidFill>
                <a:latin typeface="Arial"/>
                <a:ea typeface="Arial"/>
                <a:cs typeface="Arial"/>
                <a:sym typeface="Arial"/>
              </a:rPr>
              <a:t>b </a:t>
            </a:r>
            <a:r>
              <a:rPr lang="en-US" sz="1200" b="0" i="0" u="none" strike="noStrike" cap="none" baseline="0" dirty="0" smtClean="0">
                <a:solidFill>
                  <a:schemeClr val="dk1"/>
                </a:solidFill>
                <a:latin typeface="Arial"/>
                <a:ea typeface="Arial"/>
                <a:cs typeface="Arial"/>
                <a:sym typeface="Arial"/>
              </a:rPr>
              <a:t>bits in length</a:t>
            </a:r>
          </a:p>
          <a:p>
            <a:r>
              <a:rPr lang="en-US" sz="1200" b="0" i="0" u="none" strike="noStrike" cap="none" baseline="0" dirty="0" err="1" smtClean="0">
                <a:solidFill>
                  <a:schemeClr val="dk1"/>
                </a:solidFill>
                <a:latin typeface="Arial"/>
                <a:ea typeface="Arial"/>
                <a:cs typeface="Arial"/>
                <a:sym typeface="Arial"/>
              </a:rPr>
              <a:t>ipad</a:t>
            </a:r>
            <a:r>
              <a:rPr lang="en-US" sz="1200" b="0" i="0" u="none" strike="noStrike" cap="none" baseline="0" dirty="0" smtClean="0">
                <a:solidFill>
                  <a:schemeClr val="dk1"/>
                </a:solidFill>
                <a:latin typeface="Arial"/>
                <a:ea typeface="Arial"/>
                <a:cs typeface="Arial"/>
                <a:sym typeface="Arial"/>
              </a:rPr>
              <a:t> </a:t>
            </a:r>
            <a:r>
              <a:rPr lang="en-US" sz="1200" b="0" i="0" u="none" strike="noStrike" cap="none" baseline="0" dirty="0" smtClean="0">
                <a:solidFill>
                  <a:schemeClr val="dk1"/>
                </a:solidFill>
                <a:latin typeface="Arial"/>
                <a:ea typeface="Arial"/>
                <a:cs typeface="Arial"/>
                <a:sym typeface="Wingdings" panose="05000000000000000000" pitchFamily="2" charset="2"/>
              </a:rPr>
              <a:t> </a:t>
            </a:r>
            <a:r>
              <a:rPr lang="en-US" sz="1200" b="0" i="0" u="none" strike="noStrike" cap="none" baseline="0" dirty="0" smtClean="0">
                <a:solidFill>
                  <a:schemeClr val="dk1"/>
                </a:solidFill>
                <a:latin typeface="Arial"/>
                <a:ea typeface="Arial"/>
                <a:cs typeface="Arial"/>
                <a:sym typeface="Arial"/>
              </a:rPr>
              <a:t>00110110 (36 in hexadecimal) repeated </a:t>
            </a:r>
            <a:r>
              <a:rPr lang="en-US" sz="1200" b="0" i="1" u="none" strike="noStrike" cap="none" baseline="0" dirty="0" smtClean="0">
                <a:solidFill>
                  <a:schemeClr val="dk1"/>
                </a:solidFill>
                <a:latin typeface="Arial"/>
                <a:ea typeface="Arial"/>
                <a:cs typeface="Arial"/>
                <a:sym typeface="Arial"/>
              </a:rPr>
              <a:t>b</a:t>
            </a:r>
            <a:r>
              <a:rPr lang="en-US" sz="1200" b="0" i="0" u="none" strike="noStrike" cap="none" baseline="0" dirty="0" smtClean="0">
                <a:solidFill>
                  <a:schemeClr val="dk1"/>
                </a:solidFill>
                <a:latin typeface="Arial"/>
                <a:ea typeface="Arial"/>
                <a:cs typeface="Arial"/>
                <a:sym typeface="Arial"/>
              </a:rPr>
              <a:t>/8 times</a:t>
            </a:r>
          </a:p>
          <a:p>
            <a:r>
              <a:rPr lang="en-US" sz="1200" b="0" i="0" u="none" strike="noStrike" cap="none" baseline="0" dirty="0" err="1" smtClean="0">
                <a:solidFill>
                  <a:schemeClr val="dk1"/>
                </a:solidFill>
                <a:latin typeface="Arial"/>
                <a:ea typeface="Arial"/>
                <a:cs typeface="Arial"/>
                <a:sym typeface="Arial"/>
              </a:rPr>
              <a:t>opad</a:t>
            </a:r>
            <a:r>
              <a:rPr lang="en-US" sz="1200" b="0" i="0" u="none" strike="noStrike" cap="none" baseline="0" dirty="0" smtClean="0">
                <a:solidFill>
                  <a:schemeClr val="dk1"/>
                </a:solidFill>
                <a:latin typeface="Arial"/>
                <a:ea typeface="Arial"/>
                <a:cs typeface="Arial"/>
                <a:sym typeface="Arial"/>
              </a:rPr>
              <a:t> </a:t>
            </a:r>
            <a:r>
              <a:rPr lang="en-US" sz="1200" b="0" i="0" u="none" strike="noStrike" cap="none" baseline="0" dirty="0" smtClean="0">
                <a:solidFill>
                  <a:schemeClr val="dk1"/>
                </a:solidFill>
                <a:latin typeface="Arial"/>
                <a:ea typeface="Arial"/>
                <a:cs typeface="Arial"/>
                <a:sym typeface="Wingdings" panose="05000000000000000000" pitchFamily="2" charset="2"/>
              </a:rPr>
              <a:t> </a:t>
            </a:r>
            <a:r>
              <a:rPr lang="en-US" sz="1200" b="0" i="0" u="none" strike="noStrike" cap="none" baseline="0" dirty="0" smtClean="0">
                <a:solidFill>
                  <a:schemeClr val="dk1"/>
                </a:solidFill>
                <a:latin typeface="Arial"/>
                <a:ea typeface="Arial"/>
                <a:cs typeface="Arial"/>
                <a:sym typeface="Arial"/>
              </a:rPr>
              <a:t>01011100 (5C in hexadecimal) repeated </a:t>
            </a:r>
            <a:r>
              <a:rPr lang="en-US" sz="1200" b="0" i="1" u="none" strike="noStrike" cap="none" baseline="0" dirty="0" smtClean="0">
                <a:solidFill>
                  <a:schemeClr val="dk1"/>
                </a:solidFill>
                <a:latin typeface="Arial"/>
                <a:ea typeface="Arial"/>
                <a:cs typeface="Arial"/>
                <a:sym typeface="Arial"/>
              </a:rPr>
              <a:t>b</a:t>
            </a:r>
            <a:r>
              <a:rPr lang="en-US" sz="1200" b="0" i="0" u="none" strike="noStrike" cap="none" baseline="0" dirty="0" smtClean="0">
                <a:solidFill>
                  <a:schemeClr val="dk1"/>
                </a:solidFill>
                <a:latin typeface="Arial"/>
                <a:ea typeface="Arial"/>
                <a:cs typeface="Arial"/>
                <a:sym typeface="Arial"/>
              </a:rPr>
              <a:t>/8 times</a:t>
            </a:r>
          </a:p>
          <a:p>
            <a:r>
              <a:rPr lang="en-US" sz="1200" b="0" i="0" u="none" strike="noStrike" cap="none" baseline="0" dirty="0" smtClean="0">
                <a:solidFill>
                  <a:schemeClr val="dk1"/>
                </a:solidFill>
                <a:latin typeface="Arial"/>
                <a:ea typeface="Arial"/>
                <a:cs typeface="Arial"/>
                <a:sym typeface="Arial"/>
              </a:rPr>
              <a:t>Then HMAC can be expressed as</a:t>
            </a:r>
          </a:p>
          <a:p>
            <a:r>
              <a:rPr lang="pt-BR" sz="1200" b="0" i="0" u="none" strike="noStrike" cap="none" baseline="0" dirty="0" smtClean="0">
                <a:solidFill>
                  <a:schemeClr val="dk1"/>
                </a:solidFill>
                <a:latin typeface="Arial"/>
                <a:ea typeface="Arial"/>
                <a:cs typeface="Arial"/>
                <a:sym typeface="Arial"/>
              </a:rPr>
              <a:t>HMAC(</a:t>
            </a:r>
            <a:r>
              <a:rPr lang="pt-BR" sz="1200" b="0" i="1" u="none" strike="noStrike" cap="none" baseline="0" dirty="0" smtClean="0">
                <a:solidFill>
                  <a:schemeClr val="dk1"/>
                </a:solidFill>
                <a:latin typeface="Arial"/>
                <a:ea typeface="Arial"/>
                <a:cs typeface="Arial"/>
                <a:sym typeface="Arial"/>
              </a:rPr>
              <a:t>K</a:t>
            </a:r>
            <a:r>
              <a:rPr lang="pt-BR" sz="1200" b="0" i="0" u="none" strike="noStrike" cap="none" baseline="0" dirty="0" smtClean="0">
                <a:solidFill>
                  <a:schemeClr val="dk1"/>
                </a:solidFill>
                <a:latin typeface="Arial"/>
                <a:ea typeface="Arial"/>
                <a:cs typeface="Arial"/>
                <a:sym typeface="Arial"/>
              </a:rPr>
              <a:t>,</a:t>
            </a:r>
            <a:r>
              <a:rPr lang="pt-BR" sz="1200" b="0" i="1" u="none" strike="noStrike" cap="none" baseline="0" dirty="0" smtClean="0">
                <a:solidFill>
                  <a:schemeClr val="dk1"/>
                </a:solidFill>
                <a:latin typeface="Arial"/>
                <a:ea typeface="Arial"/>
                <a:cs typeface="Arial"/>
                <a:sym typeface="Arial"/>
              </a:rPr>
              <a:t>M</a:t>
            </a:r>
            <a:r>
              <a:rPr lang="pt-BR" sz="1200" b="0" i="0" u="none" strike="noStrike" cap="none" baseline="0" dirty="0" smtClean="0">
                <a:solidFill>
                  <a:schemeClr val="dk1"/>
                </a:solidFill>
                <a:latin typeface="Arial"/>
                <a:ea typeface="Arial"/>
                <a:cs typeface="Arial"/>
                <a:sym typeface="Arial"/>
              </a:rPr>
              <a:t>)= H[(</a:t>
            </a:r>
            <a:r>
              <a:rPr lang="pt-BR" sz="1200" b="0" i="1" u="none" strike="noStrike" cap="none" baseline="0" dirty="0" smtClean="0">
                <a:solidFill>
                  <a:schemeClr val="dk1"/>
                </a:solidFill>
                <a:latin typeface="Arial"/>
                <a:ea typeface="Arial"/>
                <a:cs typeface="Arial"/>
                <a:sym typeface="Arial"/>
              </a:rPr>
              <a:t>K</a:t>
            </a:r>
            <a:r>
              <a:rPr lang="pt-BR" sz="1200" b="0" i="1" u="none" strike="noStrike" cap="none" baseline="30000" dirty="0" smtClean="0">
                <a:solidFill>
                  <a:schemeClr val="dk1"/>
                </a:solidFill>
                <a:latin typeface="Arial"/>
                <a:ea typeface="Arial"/>
                <a:cs typeface="Arial"/>
                <a:sym typeface="Arial"/>
              </a:rPr>
              <a:t>+</a:t>
            </a:r>
            <a:r>
              <a:rPr lang="pt-BR" sz="1200" b="0" i="1" u="none" strike="noStrike" cap="none" baseline="0" dirty="0" smtClean="0">
                <a:solidFill>
                  <a:schemeClr val="dk1"/>
                </a:solidFill>
                <a:latin typeface="Arial"/>
                <a:ea typeface="Arial"/>
                <a:cs typeface="Arial"/>
                <a:sym typeface="Arial"/>
              </a:rPr>
              <a:t> XOR </a:t>
            </a:r>
            <a:r>
              <a:rPr lang="pt-BR" sz="1200" b="0" i="0" u="none" strike="noStrike" cap="none" baseline="0" dirty="0" smtClean="0">
                <a:solidFill>
                  <a:schemeClr val="dk1"/>
                </a:solidFill>
                <a:latin typeface="Arial"/>
                <a:ea typeface="Arial"/>
                <a:cs typeface="Arial"/>
                <a:sym typeface="Arial"/>
              </a:rPr>
              <a:t>opad) || H[(</a:t>
            </a:r>
            <a:r>
              <a:rPr lang="pt-BR" sz="1200" b="0" i="1" u="none" strike="noStrike" cap="none" baseline="0" dirty="0" smtClean="0">
                <a:solidFill>
                  <a:schemeClr val="dk1"/>
                </a:solidFill>
                <a:latin typeface="Arial"/>
                <a:ea typeface="Arial"/>
                <a:cs typeface="Arial"/>
                <a:sym typeface="Arial"/>
              </a:rPr>
              <a:t>K</a:t>
            </a:r>
            <a:r>
              <a:rPr lang="pt-BR" sz="1200" b="0" i="1" u="none" strike="noStrike" cap="none" baseline="30000" dirty="0" smtClean="0">
                <a:solidFill>
                  <a:schemeClr val="dk1"/>
                </a:solidFill>
                <a:latin typeface="Arial"/>
                <a:ea typeface="Arial"/>
                <a:cs typeface="Arial"/>
                <a:sym typeface="Arial"/>
              </a:rPr>
              <a:t>+</a:t>
            </a:r>
            <a:r>
              <a:rPr lang="pt-BR" sz="1200" b="0" i="1" u="none" strike="noStrike" cap="none" baseline="0" dirty="0" smtClean="0">
                <a:solidFill>
                  <a:schemeClr val="dk1"/>
                </a:solidFill>
                <a:latin typeface="Arial"/>
                <a:ea typeface="Arial"/>
                <a:cs typeface="Arial"/>
                <a:sym typeface="Arial"/>
              </a:rPr>
              <a:t> XOR </a:t>
            </a:r>
            <a:r>
              <a:rPr lang="pt-BR" sz="1200" b="0" i="0" u="none" strike="noStrike" cap="none" baseline="0" dirty="0" smtClean="0">
                <a:solidFill>
                  <a:schemeClr val="dk1"/>
                </a:solidFill>
                <a:latin typeface="Arial"/>
                <a:ea typeface="Arial"/>
                <a:cs typeface="Arial"/>
                <a:sym typeface="Arial"/>
              </a:rPr>
              <a:t>ipad) || </a:t>
            </a:r>
            <a:r>
              <a:rPr lang="pt-BR" sz="1200" b="0" i="1" u="none" strike="noStrike" cap="none" baseline="0" dirty="0" smtClean="0">
                <a:solidFill>
                  <a:schemeClr val="dk1"/>
                </a:solidFill>
                <a:latin typeface="Arial"/>
                <a:ea typeface="Arial"/>
                <a:cs typeface="Arial"/>
                <a:sym typeface="Arial"/>
              </a:rPr>
              <a:t>M</a:t>
            </a:r>
            <a:r>
              <a:rPr lang="pt-BR" sz="1200" b="0" i="0" u="none" strike="noStrike" cap="none" baseline="0" dirty="0" smtClean="0">
                <a:solidFill>
                  <a:schemeClr val="dk1"/>
                </a:solidFill>
                <a:latin typeface="Arial"/>
                <a:ea typeface="Arial"/>
                <a:cs typeface="Arial"/>
                <a:sym typeface="Arial"/>
              </a:rPr>
              <a:t>]]</a:t>
            </a:r>
            <a:endParaRPr dirty="0">
              <a:latin typeface="Arial"/>
              <a:ea typeface="Arial"/>
              <a:cs typeface="Arial"/>
              <a:sym typeface="Arial"/>
            </a:endParaRPr>
          </a:p>
        </p:txBody>
      </p:sp>
    </p:spTree>
    <p:extLst>
      <p:ext uri="{BB962C8B-B14F-4D97-AF65-F5344CB8AC3E}">
        <p14:creationId xmlns:p14="http://schemas.microsoft.com/office/powerpoint/2010/main" val="133304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59</a:t>
            </a:fld>
            <a:endParaRPr>
              <a:latin typeface="Arial"/>
              <a:ea typeface="Arial"/>
              <a:cs typeface="Arial"/>
              <a:sym typeface="Arial"/>
            </a:endParaRPr>
          </a:p>
        </p:txBody>
      </p:sp>
      <p:sp>
        <p:nvSpPr>
          <p:cNvPr id="303" name="Google Shape;30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p18:notes"/>
          <p:cNvSpPr txBox="1">
            <a:spLocks noGrp="1"/>
          </p:cNvSpPr>
          <p:nvPr>
            <p:ph type="body" idx="1"/>
          </p:nvPr>
        </p:nvSpPr>
        <p:spPr>
          <a:xfrm>
            <a:off x="457200" y="4343400"/>
            <a:ext cx="5867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a:ea typeface="Arial"/>
              <a:cs typeface="Arial"/>
              <a:sym typeface="Arial"/>
            </a:endParaRPr>
          </a:p>
        </p:txBody>
      </p:sp>
    </p:spTree>
    <p:extLst>
      <p:ext uri="{BB962C8B-B14F-4D97-AF65-F5344CB8AC3E}">
        <p14:creationId xmlns:p14="http://schemas.microsoft.com/office/powerpoint/2010/main" val="7856098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60</a:t>
            </a:fld>
            <a:endParaRPr>
              <a:latin typeface="Arial"/>
              <a:ea typeface="Arial"/>
              <a:cs typeface="Arial"/>
              <a:sym typeface="Arial"/>
            </a:endParaRPr>
          </a:p>
        </p:txBody>
      </p:sp>
      <p:sp>
        <p:nvSpPr>
          <p:cNvPr id="452" name="Google Shape;45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Arial"/>
                <a:ea typeface="Arial"/>
                <a:cs typeface="Arial"/>
                <a:sym typeface="Arial"/>
              </a:rPr>
              <a:t> The National Institute of Standards and </a:t>
            </a:r>
            <a:r>
              <a:rPr lang="en-US" sz="1200" dirty="0" smtClean="0">
                <a:solidFill>
                  <a:schemeClr val="dk1"/>
                </a:solidFill>
                <a:latin typeface="Arial"/>
                <a:ea typeface="Arial"/>
                <a:cs typeface="Arial"/>
                <a:sym typeface="Arial"/>
              </a:rPr>
              <a:t>Technology</a:t>
            </a:r>
            <a:r>
              <a:rPr lang="en-US" sz="1200" baseline="0" dirty="0">
                <a:solidFill>
                  <a:schemeClr val="dk1"/>
                </a:solidFill>
                <a:latin typeface="Arial"/>
                <a:ea typeface="Arial"/>
                <a:cs typeface="Arial"/>
                <a:sym typeface="Arial"/>
              </a:rPr>
              <a:t> </a:t>
            </a:r>
            <a:r>
              <a:rPr lang="en-US" sz="1200" dirty="0" smtClean="0">
                <a:solidFill>
                  <a:schemeClr val="dk1"/>
                </a:solidFill>
                <a:latin typeface="Arial"/>
                <a:ea typeface="Arial"/>
                <a:cs typeface="Arial"/>
                <a:sym typeface="Arial"/>
              </a:rPr>
              <a:t>(NIST</a:t>
            </a:r>
            <a:r>
              <a:rPr lang="en-US" sz="1200" dirty="0">
                <a:solidFill>
                  <a:schemeClr val="dk1"/>
                </a:solidFill>
                <a:latin typeface="Arial"/>
                <a:ea typeface="Arial"/>
                <a:cs typeface="Arial"/>
                <a:sym typeface="Arial"/>
              </a:rPr>
              <a:t>) has published Federal Information Processing Standard </a:t>
            </a:r>
            <a:r>
              <a:rPr lang="en-US" sz="1200" dirty="0" smtClean="0">
                <a:solidFill>
                  <a:schemeClr val="dk1"/>
                </a:solidFill>
                <a:latin typeface="Arial"/>
                <a:ea typeface="Arial"/>
                <a:cs typeface="Arial"/>
                <a:sym typeface="Arial"/>
              </a:rPr>
              <a:t>publications (FIPS </a:t>
            </a:r>
            <a:r>
              <a:rPr lang="en-US" sz="1200" dirty="0">
                <a:solidFill>
                  <a:schemeClr val="dk1"/>
                </a:solidFill>
                <a:latin typeface="Arial"/>
                <a:ea typeface="Arial"/>
                <a:cs typeface="Arial"/>
                <a:sym typeface="Arial"/>
              </a:rPr>
              <a:t>PUB </a:t>
            </a:r>
            <a:r>
              <a:rPr lang="en-US" sz="1200" dirty="0" smtClean="0">
                <a:solidFill>
                  <a:schemeClr val="dk1"/>
                </a:solidFill>
                <a:latin typeface="Arial"/>
                <a:ea typeface="Arial"/>
                <a:cs typeface="Arial"/>
                <a:sym typeface="Arial"/>
              </a:rPr>
              <a:t>186),</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known as the Digital Signature Standard (DSS) . The DSS makes use of the SHA-1</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and presents a new digital signature technique, the Digital Signature Algorithm</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(DSA). The DSS was originally proposed in 1991 and revised in 1993 in response to</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public feedback concerning the security of the scheme. There was a further minor revision</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in 1996. The DSS uses an algorithm that is designed to provide only the digital</a:t>
            </a:r>
            <a:endParaRPr dirty="0"/>
          </a:p>
          <a:p>
            <a:pPr marL="0" lvl="0" indent="0" algn="l" rtl="0">
              <a:spcBef>
                <a:spcPts val="360"/>
              </a:spcBef>
              <a:spcAft>
                <a:spcPts val="0"/>
              </a:spcAft>
              <a:buNone/>
            </a:pPr>
            <a:r>
              <a:rPr lang="en-US" sz="1200" dirty="0">
                <a:solidFill>
                  <a:schemeClr val="dk1"/>
                </a:solidFill>
                <a:latin typeface="Arial"/>
                <a:ea typeface="Arial"/>
                <a:cs typeface="Arial"/>
                <a:sym typeface="Arial"/>
              </a:rPr>
              <a:t>signature function. Unlike RSA, it cannot be used for encryption or key exchange.</a:t>
            </a:r>
            <a:endParaRPr dirty="0">
              <a:latin typeface="Arial"/>
              <a:ea typeface="Arial"/>
              <a:cs typeface="Arial"/>
              <a:sym typeface="Arial"/>
            </a:endParaRPr>
          </a:p>
        </p:txBody>
      </p:sp>
    </p:spTree>
    <p:extLst>
      <p:ext uri="{BB962C8B-B14F-4D97-AF65-F5344CB8AC3E}">
        <p14:creationId xmlns:p14="http://schemas.microsoft.com/office/powerpoint/2010/main" val="13030486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0" name="Google Shape;460;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None/>
            </a:pPr>
            <a:r>
              <a:rPr lang="en-US" sz="1110" dirty="0">
                <a:solidFill>
                  <a:schemeClr val="dk1"/>
                </a:solidFill>
                <a:latin typeface="Arial"/>
                <a:ea typeface="Arial"/>
                <a:cs typeface="Arial"/>
                <a:sym typeface="Arial"/>
              </a:rPr>
              <a:t> NIST FIPS PUB 186-4 [Digital Signature Standard (DSS) , July 2013] defines a digital</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signature as follows: The result of a cryptographic transformation of data that,</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when properly implemented, provides a mechanism for verifying origin authentication,</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data integrity, and signatory non-repudiation.</a:t>
            </a:r>
            <a:endParaRPr dirty="0"/>
          </a:p>
          <a:p>
            <a:pPr marL="0" lvl="0" indent="0" algn="l" rtl="0">
              <a:spcBef>
                <a:spcPts val="333"/>
              </a:spcBef>
              <a:spcAft>
                <a:spcPts val="0"/>
              </a:spcAft>
              <a:buNone/>
            </a:pPr>
            <a:endParaRPr sz="1110" dirty="0">
              <a:solidFill>
                <a:schemeClr val="dk1"/>
              </a:solidFill>
              <a:latin typeface="Arial"/>
              <a:ea typeface="Arial"/>
              <a:cs typeface="Arial"/>
              <a:sym typeface="Arial"/>
            </a:endParaRPr>
          </a:p>
          <a:p>
            <a:pPr marL="0" lvl="0" indent="0" algn="l" rtl="0">
              <a:spcBef>
                <a:spcPts val="333"/>
              </a:spcBef>
              <a:spcAft>
                <a:spcPts val="0"/>
              </a:spcAft>
              <a:buNone/>
            </a:pPr>
            <a:r>
              <a:rPr lang="en-US" sz="1110" dirty="0">
                <a:solidFill>
                  <a:schemeClr val="dk1"/>
                </a:solidFill>
                <a:latin typeface="Arial"/>
                <a:ea typeface="Arial"/>
                <a:cs typeface="Arial"/>
                <a:sym typeface="Arial"/>
              </a:rPr>
              <a:t>Thus, a digital signature is a data-dependent bit pattern, generated by an agent</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as a function of a file, message, or other form of data block. Another agent can access</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the data block and its associated signature and verify that (1) the data block has</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been signed by the alleged signer and that (2) the data block has not been altered</a:t>
            </a:r>
            <a:endParaRPr dirty="0"/>
          </a:p>
          <a:p>
            <a:pPr marL="0" lvl="0" indent="0" algn="l" rtl="0">
              <a:spcBef>
                <a:spcPts val="333"/>
              </a:spcBef>
              <a:spcAft>
                <a:spcPts val="0"/>
              </a:spcAft>
              <a:buNone/>
            </a:pPr>
            <a:r>
              <a:rPr lang="en-US" sz="1110" dirty="0">
                <a:solidFill>
                  <a:schemeClr val="dk1"/>
                </a:solidFill>
                <a:latin typeface="Arial"/>
                <a:ea typeface="Arial"/>
                <a:cs typeface="Arial"/>
                <a:sym typeface="Arial"/>
              </a:rPr>
              <a:t>since the </a:t>
            </a:r>
            <a:r>
              <a:rPr lang="en-US" sz="1110" b="0" dirty="0">
                <a:solidFill>
                  <a:schemeClr val="dk1"/>
                </a:solidFill>
                <a:latin typeface="Arial"/>
                <a:ea typeface="Arial"/>
                <a:cs typeface="Arial"/>
                <a:sym typeface="Arial"/>
              </a:rPr>
              <a:t>signing. Further, the signer cannot repudiate the signature.</a:t>
            </a:r>
            <a:endParaRPr dirty="0"/>
          </a:p>
          <a:p>
            <a:pPr marL="0" lvl="0" indent="0" algn="l" rtl="0">
              <a:spcBef>
                <a:spcPts val="333"/>
              </a:spcBef>
              <a:spcAft>
                <a:spcPts val="0"/>
              </a:spcAft>
              <a:buNone/>
            </a:pPr>
            <a:endParaRPr sz="1110" b="0" dirty="0">
              <a:solidFill>
                <a:schemeClr val="dk1"/>
              </a:solidFill>
              <a:latin typeface="Arial"/>
              <a:ea typeface="Arial"/>
              <a:cs typeface="Arial"/>
              <a:sym typeface="Arial"/>
            </a:endParaRPr>
          </a:p>
          <a:p>
            <a:pPr marL="0" lvl="0" indent="0" algn="l" rtl="0">
              <a:spcBef>
                <a:spcPts val="333"/>
              </a:spcBef>
              <a:spcAft>
                <a:spcPts val="0"/>
              </a:spcAft>
              <a:buNone/>
            </a:pPr>
            <a:r>
              <a:rPr lang="en-US" sz="1110" b="0" dirty="0">
                <a:solidFill>
                  <a:schemeClr val="dk1"/>
                </a:solidFill>
                <a:latin typeface="Arial"/>
                <a:ea typeface="Arial"/>
                <a:cs typeface="Arial"/>
                <a:sym typeface="Arial"/>
              </a:rPr>
              <a:t>FIPS 186-4 specifies the use of one of three digital signature algorithms:</a:t>
            </a:r>
            <a:endParaRPr dirty="0"/>
          </a:p>
          <a:p>
            <a:pPr marL="0" lvl="0" indent="0" algn="l" rtl="0">
              <a:spcBef>
                <a:spcPts val="333"/>
              </a:spcBef>
              <a:spcAft>
                <a:spcPts val="0"/>
              </a:spcAft>
              <a:buNone/>
            </a:pPr>
            <a:endParaRPr sz="1110" b="0" dirty="0">
              <a:solidFill>
                <a:schemeClr val="dk1"/>
              </a:solidFill>
              <a:latin typeface="Arial"/>
              <a:ea typeface="Arial"/>
              <a:cs typeface="Arial"/>
              <a:sym typeface="Arial"/>
            </a:endParaRPr>
          </a:p>
          <a:p>
            <a:pPr marL="0" lvl="0" indent="0" algn="l" rtl="0">
              <a:spcBef>
                <a:spcPts val="333"/>
              </a:spcBef>
              <a:spcAft>
                <a:spcPts val="0"/>
              </a:spcAft>
              <a:buNone/>
            </a:pPr>
            <a:r>
              <a:rPr lang="en-US" sz="1110" b="0" dirty="0">
                <a:solidFill>
                  <a:schemeClr val="dk1"/>
                </a:solidFill>
                <a:latin typeface="Arial"/>
                <a:ea typeface="Arial"/>
                <a:cs typeface="Arial"/>
                <a:sym typeface="Arial"/>
              </a:rPr>
              <a:t>■ Digital Signature Algorithm (DSA):  The original NIST-approved algorithm,</a:t>
            </a:r>
            <a:endParaRPr dirty="0"/>
          </a:p>
          <a:p>
            <a:pPr marL="0" lvl="0" indent="0" algn="l" rtl="0">
              <a:spcBef>
                <a:spcPts val="333"/>
              </a:spcBef>
              <a:spcAft>
                <a:spcPts val="0"/>
              </a:spcAft>
              <a:buNone/>
            </a:pPr>
            <a:r>
              <a:rPr lang="en-US" sz="1110" b="0" dirty="0">
                <a:solidFill>
                  <a:schemeClr val="dk1"/>
                </a:solidFill>
                <a:latin typeface="Arial"/>
                <a:ea typeface="Arial"/>
                <a:cs typeface="Arial"/>
                <a:sym typeface="Arial"/>
              </a:rPr>
              <a:t>which is based on the difficulty of computing discrete logarithms.</a:t>
            </a:r>
            <a:endParaRPr dirty="0"/>
          </a:p>
          <a:p>
            <a:pPr marL="0" lvl="0" indent="0" algn="l" rtl="0">
              <a:spcBef>
                <a:spcPts val="333"/>
              </a:spcBef>
              <a:spcAft>
                <a:spcPts val="0"/>
              </a:spcAft>
              <a:buNone/>
            </a:pPr>
            <a:endParaRPr sz="1110" b="0" dirty="0">
              <a:solidFill>
                <a:schemeClr val="dk1"/>
              </a:solidFill>
              <a:latin typeface="Arial"/>
              <a:ea typeface="Arial"/>
              <a:cs typeface="Arial"/>
              <a:sym typeface="Arial"/>
            </a:endParaRPr>
          </a:p>
          <a:p>
            <a:pPr marL="0" lvl="0" indent="0" algn="l" rtl="0">
              <a:spcBef>
                <a:spcPts val="333"/>
              </a:spcBef>
              <a:spcAft>
                <a:spcPts val="0"/>
              </a:spcAft>
              <a:buNone/>
            </a:pPr>
            <a:r>
              <a:rPr lang="en-US" sz="1110" b="0" dirty="0">
                <a:solidFill>
                  <a:schemeClr val="dk1"/>
                </a:solidFill>
                <a:latin typeface="Arial"/>
                <a:ea typeface="Arial"/>
                <a:cs typeface="Arial"/>
                <a:sym typeface="Arial"/>
              </a:rPr>
              <a:t>■ RSA Digital Signature Algorithm:  Based on the RSA public-key algorithm.</a:t>
            </a:r>
            <a:endParaRPr dirty="0"/>
          </a:p>
          <a:p>
            <a:pPr marL="0" lvl="0" indent="0" algn="l" rtl="0">
              <a:spcBef>
                <a:spcPts val="333"/>
              </a:spcBef>
              <a:spcAft>
                <a:spcPts val="0"/>
              </a:spcAft>
              <a:buNone/>
            </a:pPr>
            <a:endParaRPr sz="1110" b="0" dirty="0">
              <a:solidFill>
                <a:schemeClr val="dk1"/>
              </a:solidFill>
              <a:latin typeface="Arial"/>
              <a:ea typeface="Arial"/>
              <a:cs typeface="Arial"/>
              <a:sym typeface="Arial"/>
            </a:endParaRPr>
          </a:p>
          <a:p>
            <a:pPr marL="0" lvl="0" indent="0" algn="l" rtl="0">
              <a:spcBef>
                <a:spcPts val="333"/>
              </a:spcBef>
              <a:spcAft>
                <a:spcPts val="0"/>
              </a:spcAft>
              <a:buNone/>
            </a:pPr>
            <a:r>
              <a:rPr lang="en-US" sz="1110" b="0" dirty="0">
                <a:solidFill>
                  <a:schemeClr val="dk1"/>
                </a:solidFill>
                <a:latin typeface="Arial"/>
                <a:ea typeface="Arial"/>
                <a:cs typeface="Arial"/>
                <a:sym typeface="Arial"/>
              </a:rPr>
              <a:t>■ Elliptic Curve Digital Signature Algorithm (ECDSA):  Based on elliptic curve</a:t>
            </a:r>
            <a:endParaRPr dirty="0"/>
          </a:p>
          <a:p>
            <a:pPr marL="0" lvl="0" indent="0" algn="l" rtl="0">
              <a:spcBef>
                <a:spcPts val="333"/>
              </a:spcBef>
              <a:spcAft>
                <a:spcPts val="0"/>
              </a:spcAft>
              <a:buNone/>
            </a:pPr>
            <a:r>
              <a:rPr lang="en-US" sz="1110" b="0" dirty="0">
                <a:solidFill>
                  <a:schemeClr val="dk1"/>
                </a:solidFill>
                <a:latin typeface="Arial"/>
                <a:ea typeface="Arial"/>
                <a:cs typeface="Arial"/>
                <a:sym typeface="Arial"/>
              </a:rPr>
              <a:t>cryptography.</a:t>
            </a:r>
            <a:endParaRPr dirty="0"/>
          </a:p>
          <a:p>
            <a:pPr marL="0" lvl="0" indent="0" algn="l" rtl="0">
              <a:spcBef>
                <a:spcPts val="333"/>
              </a:spcBef>
              <a:spcAft>
                <a:spcPts val="0"/>
              </a:spcAft>
              <a:buNone/>
            </a:pPr>
            <a:endParaRPr sz="1110" b="0" dirty="0">
              <a:solidFill>
                <a:schemeClr val="dk1"/>
              </a:solidFill>
              <a:latin typeface="Arial"/>
              <a:ea typeface="Arial"/>
              <a:cs typeface="Arial"/>
              <a:sym typeface="Arial"/>
            </a:endParaRPr>
          </a:p>
          <a:p>
            <a:pPr marL="0" lvl="0" indent="0" algn="l" rtl="0">
              <a:spcBef>
                <a:spcPts val="333"/>
              </a:spcBef>
              <a:spcAft>
                <a:spcPts val="0"/>
              </a:spcAft>
              <a:buNone/>
            </a:pPr>
            <a:r>
              <a:rPr lang="en-US" sz="1110" b="0" dirty="0">
                <a:solidFill>
                  <a:schemeClr val="dk1"/>
                </a:solidFill>
                <a:latin typeface="Arial"/>
                <a:ea typeface="Arial"/>
                <a:cs typeface="Arial"/>
                <a:sym typeface="Arial"/>
              </a:rPr>
              <a:t>In this section, we provide a brief overview of the digital signature process,</a:t>
            </a:r>
            <a:endParaRPr dirty="0"/>
          </a:p>
          <a:p>
            <a:pPr marL="0" lvl="0" indent="0" algn="l" rtl="0">
              <a:spcBef>
                <a:spcPts val="333"/>
              </a:spcBef>
              <a:spcAft>
                <a:spcPts val="0"/>
              </a:spcAft>
              <a:buNone/>
            </a:pPr>
            <a:r>
              <a:rPr lang="en-US" sz="1110" b="0" dirty="0">
                <a:solidFill>
                  <a:schemeClr val="dk1"/>
                </a:solidFill>
                <a:latin typeface="Arial"/>
                <a:ea typeface="Arial"/>
                <a:cs typeface="Arial"/>
                <a:sym typeface="Arial"/>
              </a:rPr>
              <a:t>then describe the RSA digital signature algorithm.</a:t>
            </a:r>
            <a:endParaRPr sz="1110" b="0" dirty="0"/>
          </a:p>
        </p:txBody>
      </p:sp>
      <p:sp>
        <p:nvSpPr>
          <p:cNvPr id="461" name="Google Shape;461;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15507612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6" name="Google Shape;476;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r>
              <a:rPr lang="en-US" sz="930" dirty="0">
                <a:solidFill>
                  <a:schemeClr val="dk1"/>
                </a:solidFill>
                <a:latin typeface="Arial"/>
                <a:ea typeface="Arial"/>
                <a:cs typeface="Arial"/>
                <a:sym typeface="Arial"/>
              </a:rPr>
              <a:t> Figure 3.15 is a generic model of the process of making and using digital signatures.</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All of the digital signature schemes in FIPS 186-4 have this structure. Suppose that</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Bob wants to send a message to Alice. Although it is not important that the message</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be kept as a secret, he wants Alice to be certain that the message is indeed</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from him. For this purpose, Bob uses a secure hash function, such as SHA-512, to</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generate a hash value for the message. That hash value, together with Bob’s private</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key, serve as input to a digital signature generation algorithm that produces a short</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block that functions as a digital signature. Bob sends the message with the signature</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attached. When Alice receives the message plus signature, she (1) calculates</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a hash value for the message and (2) provides the hash value and Bob’s public key</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as inputs to a digital signature verification algorithm. If the algorithm returns the</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result that the signature is valid, Alice is assured that the message must have been</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signed by Bob. No one else has Bob’s private key and therefore no one else could</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have created a signature that could be verified for this message with Bob’s public</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key. In addition, it is impossible to alter the message without access to Bob’s private</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key, so the message is authenticated both in terms of source and in terms of</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data integrity.</a:t>
            </a:r>
            <a:endParaRPr dirty="0"/>
          </a:p>
          <a:p>
            <a:pPr marL="0" lvl="0" indent="0" algn="l" rtl="0">
              <a:lnSpc>
                <a:spcPct val="80000"/>
              </a:lnSpc>
              <a:spcBef>
                <a:spcPts val="279"/>
              </a:spcBef>
              <a:spcAft>
                <a:spcPts val="0"/>
              </a:spcAft>
              <a:buNone/>
            </a:pPr>
            <a:endParaRPr sz="930" dirty="0">
              <a:solidFill>
                <a:schemeClr val="dk1"/>
              </a:solidFill>
              <a:latin typeface="Arial"/>
              <a:ea typeface="Arial"/>
              <a:cs typeface="Arial"/>
              <a:sym typeface="Arial"/>
            </a:endParaRPr>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It is important to emphasize that the encryption process just described does</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not provide confidentiality. That is, the message being sent is safe from alteration,</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but not safe from eavesdropping. This is obvious in the case of a signature based</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on a portion of the message, because the rest of the message is transmitted in</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the clear. Even in the case of complete encryption, there is no protection of confidentiality</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because any observer can decrypt the message by using the sender’s</a:t>
            </a:r>
            <a:endParaRPr dirty="0"/>
          </a:p>
          <a:p>
            <a:pPr marL="0" lvl="0" indent="0" algn="l" rtl="0">
              <a:lnSpc>
                <a:spcPct val="80000"/>
              </a:lnSpc>
              <a:spcBef>
                <a:spcPts val="279"/>
              </a:spcBef>
              <a:spcAft>
                <a:spcPts val="0"/>
              </a:spcAft>
              <a:buNone/>
            </a:pPr>
            <a:r>
              <a:rPr lang="en-US" sz="930" dirty="0">
                <a:solidFill>
                  <a:schemeClr val="dk1"/>
                </a:solidFill>
                <a:latin typeface="Arial"/>
                <a:ea typeface="Arial"/>
                <a:cs typeface="Arial"/>
                <a:sym typeface="Arial"/>
              </a:rPr>
              <a:t>public key.</a:t>
            </a:r>
            <a:endParaRPr sz="930" dirty="0"/>
          </a:p>
        </p:txBody>
      </p:sp>
      <p:sp>
        <p:nvSpPr>
          <p:cNvPr id="477" name="Google Shape;477;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3245283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6</a:t>
            </a:fld>
            <a:endParaRPr>
              <a:latin typeface="Arial"/>
              <a:ea typeface="Arial"/>
              <a:cs typeface="Arial"/>
              <a:sym typeface="Arial"/>
            </a:endParaRPr>
          </a:p>
        </p:txBody>
      </p:sp>
      <p:sp>
        <p:nvSpPr>
          <p:cNvPr id="337" name="Google Shape;33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8" name="Google Shape;3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a:ea typeface="Arial"/>
              <a:cs typeface="Arial"/>
              <a:sym typeface="Arial"/>
            </a:endParaRPr>
          </a:p>
        </p:txBody>
      </p:sp>
    </p:spTree>
    <p:extLst>
      <p:ext uri="{BB962C8B-B14F-4D97-AF65-F5344CB8AC3E}">
        <p14:creationId xmlns:p14="http://schemas.microsoft.com/office/powerpoint/2010/main" val="11182990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8" name="Google Shape;468;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110" dirty="0">
                <a:solidFill>
                  <a:schemeClr val="dk1"/>
                </a:solidFill>
                <a:latin typeface="Arial"/>
                <a:ea typeface="Arial"/>
                <a:cs typeface="Arial"/>
                <a:sym typeface="Arial"/>
              </a:rPr>
              <a:t> The vast majority of the products and standards</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that use public-key cryptography for encryption and digital signatures use RSA.</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The bit length for secure RSA use has increased over recent years, and this has</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put a heavier processing load on applications using RSA. This burden has ramifications,</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especially for electronic commerce sites that conduct large numbers of secure</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transactions. Recently, a competing system has begun to challenge RSA: elliptic</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curve cryptography (ECC) . Already, ECC is showing up in standardization efforts,</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including the IEEE P1363 Standard for Public-Key Cryptography.</a:t>
            </a:r>
            <a:endParaRPr dirty="0"/>
          </a:p>
          <a:p>
            <a:pPr marL="0" lvl="0" indent="0" algn="l" rtl="0">
              <a:lnSpc>
                <a:spcPct val="90000"/>
              </a:lnSpc>
              <a:spcBef>
                <a:spcPts val="333"/>
              </a:spcBef>
              <a:spcAft>
                <a:spcPts val="0"/>
              </a:spcAft>
              <a:buNone/>
            </a:pPr>
            <a:endParaRPr sz="1110" dirty="0">
              <a:solidFill>
                <a:schemeClr val="dk1"/>
              </a:solidFill>
              <a:latin typeface="Arial"/>
              <a:ea typeface="Arial"/>
              <a:cs typeface="Arial"/>
              <a:sym typeface="Arial"/>
            </a:endParaRPr>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The principal attraction of ECC compared to RSA is that it appears to offer</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equal security for a far smaller bit size, thereby reducing processing overhead. On</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the other hand, although the theory of ECC has been around for some time, it is</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only recently that products have begun to appear and that there has been sustained</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cryptanalytic interest in probing for weaknesses. Thus, the confidence level in ECC</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is not yet as high as that in RSA.</a:t>
            </a:r>
            <a:endParaRPr dirty="0"/>
          </a:p>
          <a:p>
            <a:pPr marL="0" lvl="0" indent="0" algn="l" rtl="0">
              <a:lnSpc>
                <a:spcPct val="90000"/>
              </a:lnSpc>
              <a:spcBef>
                <a:spcPts val="333"/>
              </a:spcBef>
              <a:spcAft>
                <a:spcPts val="0"/>
              </a:spcAft>
              <a:buNone/>
            </a:pPr>
            <a:endParaRPr sz="1110" dirty="0">
              <a:solidFill>
                <a:schemeClr val="dk1"/>
              </a:solidFill>
              <a:latin typeface="Arial"/>
              <a:ea typeface="Arial"/>
              <a:cs typeface="Arial"/>
              <a:sym typeface="Arial"/>
            </a:endParaRPr>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ECC is fundamentally more difficult to explain than either RSA or Diffie–</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Hellman, and a full mathematical description is beyond the scope of this book.</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The technique is based on the use of a mathematical construct known as the</a:t>
            </a:r>
            <a:endParaRPr dirty="0"/>
          </a:p>
          <a:p>
            <a:pPr marL="0" lvl="0" indent="0" algn="l" rtl="0">
              <a:lnSpc>
                <a:spcPct val="90000"/>
              </a:lnSpc>
              <a:spcBef>
                <a:spcPts val="333"/>
              </a:spcBef>
              <a:spcAft>
                <a:spcPts val="0"/>
              </a:spcAft>
              <a:buNone/>
            </a:pPr>
            <a:r>
              <a:rPr lang="en-US" sz="1110" dirty="0">
                <a:solidFill>
                  <a:schemeClr val="dk1"/>
                </a:solidFill>
                <a:latin typeface="Arial"/>
                <a:ea typeface="Arial"/>
                <a:cs typeface="Arial"/>
                <a:sym typeface="Arial"/>
              </a:rPr>
              <a:t>elliptic curve.</a:t>
            </a:r>
            <a:endParaRPr sz="1110" dirty="0"/>
          </a:p>
        </p:txBody>
      </p:sp>
      <p:sp>
        <p:nvSpPr>
          <p:cNvPr id="469" name="Google Shape;469;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3797628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F980B3-2CEC-4B01-984B-57B46A19D44C}" type="slidenum">
              <a:rPr lang="en-AU" altLang="en-US"/>
              <a:pPr>
                <a:spcBef>
                  <a:spcPct val="0"/>
                </a:spcBef>
              </a:pPr>
              <a:t>65</a:t>
            </a:fld>
            <a:endParaRPr lang="en-AU"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r>
              <a:rPr lang="en-US" altLang="en-US" smtClean="0"/>
              <a:t>See text for detailed rules of addition and relation to zero point O. Can derive an algebraic interpretation of addition, based on computing gradient of tangent and then solving for intersection with curve. This is what is used in practice.</a:t>
            </a:r>
            <a:endParaRPr lang="en-AU" altLang="en-US" smtClean="0"/>
          </a:p>
        </p:txBody>
      </p:sp>
    </p:spTree>
    <p:extLst>
      <p:ext uri="{BB962C8B-B14F-4D97-AF65-F5344CB8AC3E}">
        <p14:creationId xmlns:p14="http://schemas.microsoft.com/office/powerpoint/2010/main" val="34807066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716F742-6FAE-48F4-9E89-4032DAD1094D}" type="slidenum">
              <a:rPr lang="en-AU" altLang="en-US"/>
              <a:pPr>
                <a:spcBef>
                  <a:spcPct val="0"/>
                </a:spcBef>
              </a:pPr>
              <a:t>66</a:t>
            </a:fld>
            <a:endParaRPr lang="en-AU" alt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r>
              <a:rPr lang="en-US" altLang="en-US" smtClean="0"/>
              <a:t>Stallings Fig 10-9b.</a:t>
            </a:r>
            <a:endParaRPr lang="en-AU" altLang="en-US" smtClean="0"/>
          </a:p>
        </p:txBody>
      </p:sp>
    </p:spTree>
    <p:extLst>
      <p:ext uri="{BB962C8B-B14F-4D97-AF65-F5344CB8AC3E}">
        <p14:creationId xmlns:p14="http://schemas.microsoft.com/office/powerpoint/2010/main" val="3092243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fr-FR" b="0" dirty="0" err="1" smtClean="0">
                <a:latin typeface="Lustria" panose="020B0604020202020204" charset="0"/>
              </a:rPr>
              <a:t>Elliptic</a:t>
            </a:r>
            <a:r>
              <a:rPr lang="fr-FR" b="0" dirty="0" smtClean="0">
                <a:latin typeface="Lustria" panose="020B0604020202020204" charset="0"/>
              </a:rPr>
              <a:t> </a:t>
            </a:r>
            <a:r>
              <a:rPr lang="fr-FR" b="0" dirty="0" err="1" smtClean="0">
                <a:latin typeface="Lustria" panose="020B0604020202020204" charset="0"/>
              </a:rPr>
              <a:t>curve</a:t>
            </a:r>
            <a:r>
              <a:rPr lang="fr-FR" b="0" dirty="0" smtClean="0">
                <a:latin typeface="Lustria" panose="020B0604020202020204" charset="0"/>
              </a:rPr>
              <a:t> digital signature </a:t>
            </a:r>
            <a:r>
              <a:rPr lang="fr-FR" b="0" dirty="0" err="1" smtClean="0">
                <a:latin typeface="Lustria" panose="020B0604020202020204" charset="0"/>
              </a:rPr>
              <a:t>algorithm</a:t>
            </a:r>
            <a:r>
              <a:rPr lang="fr-FR" b="0" dirty="0" smtClean="0">
                <a:latin typeface="Lustria" panose="020B0604020202020204" charset="0"/>
              </a:rPr>
              <a:t> (ECDSA)</a:t>
            </a:r>
          </a:p>
          <a:p>
            <a:r>
              <a:rPr lang="en-US" sz="1200" b="0" i="0" u="none" strike="noStrike" cap="none" dirty="0" smtClean="0">
                <a:solidFill>
                  <a:schemeClr val="dk1"/>
                </a:solidFill>
                <a:effectLst/>
                <a:latin typeface="Lustria" panose="020B0604020202020204" charset="0"/>
                <a:ea typeface="Arial"/>
                <a:cs typeface="Arial"/>
                <a:sym typeface="Arial"/>
              </a:rPr>
              <a:t>El Gamal-based elliptic curve cryptography (EEEC</a:t>
            </a:r>
          </a:p>
          <a:p>
            <a:pPr marL="457200" marR="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cap="none" dirty="0" smtClean="0">
                <a:solidFill>
                  <a:schemeClr val="dk1"/>
                </a:solidFill>
                <a:effectLst/>
                <a:latin typeface="Lustria" panose="020B0604020202020204" charset="0"/>
                <a:ea typeface="Arial"/>
                <a:cs typeface="Arial"/>
                <a:sym typeface="Arial"/>
              </a:rPr>
              <a:t>Elliptic Curve Integrated Encryption Scheme (ECIES)</a:t>
            </a:r>
          </a:p>
          <a:p>
            <a:pPr marL="457200" marR="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cap="none" dirty="0" smtClean="0">
                <a:solidFill>
                  <a:schemeClr val="dk1"/>
                </a:solidFill>
                <a:effectLst/>
                <a:latin typeface="Lustria" panose="020B0604020202020204" charset="0"/>
                <a:ea typeface="Arial"/>
                <a:cs typeface="Arial"/>
                <a:sym typeface="Arial"/>
              </a:rPr>
              <a:t>Elliptic-curve Diffie–Hellman (ECDH)</a:t>
            </a:r>
            <a:endParaRPr lang="en-US" b="0" dirty="0">
              <a:latin typeface="Lustria" panose="020B0604020202020204" charset="0"/>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715737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5938" indent="0" eaLnBrk="1" hangingPunct="1">
              <a:lnSpc>
                <a:spcPct val="90000"/>
              </a:lnSpc>
              <a:buFont typeface="Wingdings" panose="05000000000000000000" pitchFamily="2" charset="2"/>
              <a:buNone/>
            </a:pPr>
            <a:r>
              <a:rPr lang="en-US" altLang="en-US" sz="1200" dirty="0" smtClean="0"/>
              <a:t>Agree on the curve</a:t>
            </a:r>
            <a:r>
              <a:rPr lang="en-US" altLang="en-US" sz="1200" baseline="0" dirty="0" smtClean="0"/>
              <a:t> </a:t>
            </a:r>
            <a:r>
              <a:rPr lang="en-US" altLang="en-US" sz="1100" dirty="0" smtClean="0">
                <a:latin typeface="Lustria" panose="020B0604020202020204" charset="0"/>
              </a:rPr>
              <a:t>E</a:t>
            </a:r>
            <a:r>
              <a:rPr lang="en-US" altLang="en-US" sz="1100" baseline="-25000" dirty="0" smtClean="0">
                <a:latin typeface="Lustria" panose="020B0604020202020204" charset="0"/>
              </a:rPr>
              <a:t>p</a:t>
            </a:r>
            <a:r>
              <a:rPr lang="en-US" altLang="en-US" sz="1100" dirty="0" smtClean="0">
                <a:latin typeface="Lustria" panose="020B0604020202020204" charset="0"/>
              </a:rPr>
              <a:t>(</a:t>
            </a:r>
            <a:r>
              <a:rPr lang="en-US" altLang="en-US" sz="1100" dirty="0" err="1" smtClean="0">
                <a:latin typeface="Lustria" panose="020B0604020202020204" charset="0"/>
              </a:rPr>
              <a:t>a,b</a:t>
            </a:r>
            <a:r>
              <a:rPr lang="en-US" altLang="en-US" sz="1100" dirty="0" smtClean="0">
                <a:latin typeface="Lustria" panose="020B0604020202020204" charset="0"/>
              </a:rPr>
              <a:t>) </a:t>
            </a:r>
          </a:p>
          <a:p>
            <a:pPr marL="515938" indent="0" eaLnBrk="1" hangingPunct="1">
              <a:lnSpc>
                <a:spcPct val="90000"/>
              </a:lnSpc>
              <a:buFont typeface="Wingdings" panose="05000000000000000000" pitchFamily="2" charset="2"/>
              <a:buNone/>
            </a:pPr>
            <a:r>
              <a:rPr lang="en-US" altLang="en-US" sz="1100" dirty="0" smtClean="0"/>
              <a:t>Establish the public (PU) and private (PR)  keys</a:t>
            </a:r>
          </a:p>
          <a:p>
            <a:pPr marL="515938" indent="0" eaLnBrk="1" hangingPunct="1">
              <a:lnSpc>
                <a:spcPct val="90000"/>
              </a:lnSpc>
              <a:buFont typeface="Wingdings" panose="05000000000000000000" pitchFamily="2" charset="2"/>
              <a:buNone/>
            </a:pPr>
            <a:r>
              <a:rPr lang="en-US" altLang="en-US" sz="1100" dirty="0" smtClean="0">
                <a:latin typeface="Lustria" panose="020B0604020202020204" charset="0"/>
              </a:rPr>
              <a:t>Exchange</a:t>
            </a:r>
            <a:r>
              <a:rPr lang="en-US" altLang="en-US" sz="1100" baseline="0" dirty="0" smtClean="0">
                <a:latin typeface="Lustria" panose="020B0604020202020204" charset="0"/>
              </a:rPr>
              <a:t> public keys</a:t>
            </a:r>
          </a:p>
          <a:p>
            <a:pPr marL="515938" indent="0" eaLnBrk="1" hangingPunct="1">
              <a:lnSpc>
                <a:spcPct val="90000"/>
              </a:lnSpc>
              <a:buFont typeface="Wingdings" panose="05000000000000000000" pitchFamily="2" charset="2"/>
              <a:buNone/>
            </a:pPr>
            <a:endParaRPr lang="en-US" altLang="en-US" sz="1100" dirty="0" smtClean="0">
              <a:latin typeface="Lustria" panose="020B0604020202020204" charset="0"/>
            </a:endParaRP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30957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95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BB5F70F-FC5E-4515-9033-18C517091688}" type="slidenum">
              <a:rPr lang="en-AU" altLang="en-US"/>
              <a:pPr>
                <a:spcBef>
                  <a:spcPct val="0"/>
                </a:spcBef>
              </a:pPr>
              <a:t>7</a:t>
            </a:fld>
            <a:endParaRPr lang="en-AU"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 Table 9.2 summarizes some of the important aspects of symmetric and public-key</a:t>
            </a:r>
          </a:p>
          <a:p>
            <a:r>
              <a:rPr lang="en-US" altLang="en-US" smtClean="0">
                <a:latin typeface="Arial" panose="020B0604020202020204" pitchFamily="34" charset="0"/>
              </a:rPr>
              <a:t>encryption. To discriminate between the two, we refer to the key used in symmetric</a:t>
            </a:r>
          </a:p>
          <a:p>
            <a:r>
              <a:rPr lang="en-US" altLang="en-US" smtClean="0">
                <a:latin typeface="Arial" panose="020B0604020202020204" pitchFamily="34" charset="0"/>
              </a:rPr>
              <a:t>encryption as a secret key . The two keys used for asymmetric encryption are</a:t>
            </a:r>
          </a:p>
          <a:p>
            <a:r>
              <a:rPr lang="en-US" altLang="en-US" smtClean="0">
                <a:latin typeface="Arial" panose="020B0604020202020204" pitchFamily="34" charset="0"/>
              </a:rPr>
              <a:t>referred to as the public key  and the private key . Invariably, the private key is kept</a:t>
            </a:r>
          </a:p>
          <a:p>
            <a:r>
              <a:rPr lang="en-US" altLang="en-US" smtClean="0">
                <a:latin typeface="Arial" panose="020B0604020202020204" pitchFamily="34" charset="0"/>
              </a:rPr>
              <a:t>secret, but it is referred to as a private key rather than a secret key to avoid confusion</a:t>
            </a:r>
          </a:p>
          <a:p>
            <a:r>
              <a:rPr lang="en-US" altLang="en-US" smtClean="0">
                <a:latin typeface="Arial" panose="020B0604020202020204" pitchFamily="34" charset="0"/>
              </a:rPr>
              <a:t>with symmetric encryption.</a:t>
            </a:r>
            <a:endParaRPr lang="en-AU"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00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0" name="Google Shape;35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dirty="0"/>
          </a:p>
        </p:txBody>
      </p:sp>
      <p:sp>
        <p:nvSpPr>
          <p:cNvPr id="351" name="Google Shape;351;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530208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ea typeface="ＭＳ Ｐゴシック" pitchFamily="-107" charset="-128"/>
              </a:rPr>
              <a:t>Before proceeding, we need to clarify one aspect of public-key cryptosystems that is</a:t>
            </a:r>
          </a:p>
          <a:p>
            <a:pPr>
              <a:defRPr/>
            </a:pPr>
            <a:r>
              <a:rPr lang="en-US" dirty="0" smtClean="0">
                <a:ea typeface="ＭＳ Ｐゴシック" pitchFamily="-107" charset="-128"/>
              </a:rPr>
              <a:t>otherwise likely to lead to confusion. Public-key systems are characterized by the use</a:t>
            </a:r>
          </a:p>
          <a:p>
            <a:pPr>
              <a:defRPr/>
            </a:pPr>
            <a:r>
              <a:rPr lang="en-US" dirty="0" smtClean="0">
                <a:ea typeface="ＭＳ Ｐゴシック" pitchFamily="-107" charset="-128"/>
              </a:rPr>
              <a:t>of a cryptographic algorithm with two keys, one held private and one available publicly.</a:t>
            </a:r>
          </a:p>
          <a:p>
            <a:pPr>
              <a:defRPr/>
            </a:pPr>
            <a:r>
              <a:rPr lang="en-US" dirty="0" smtClean="0">
                <a:ea typeface="ＭＳ Ｐゴシック" pitchFamily="-107" charset="-128"/>
              </a:rPr>
              <a:t>Depending on the application, the sender uses either the sender’s private key or</a:t>
            </a:r>
          </a:p>
          <a:p>
            <a:pPr>
              <a:defRPr/>
            </a:pPr>
            <a:r>
              <a:rPr lang="en-US" dirty="0" smtClean="0">
                <a:ea typeface="ＭＳ Ｐゴシック" pitchFamily="-107" charset="-128"/>
              </a:rPr>
              <a:t>the receiver’s public key, or both, to perform some type of cryptographic function. In</a:t>
            </a:r>
          </a:p>
          <a:p>
            <a:pPr>
              <a:defRPr/>
            </a:pPr>
            <a:r>
              <a:rPr lang="en-US" dirty="0" smtClean="0">
                <a:ea typeface="ＭＳ Ｐゴシック" pitchFamily="-107" charset="-128"/>
              </a:rPr>
              <a:t>broad terms, we can classify the use of public-key cryptosystems  into three categories</a:t>
            </a:r>
          </a:p>
          <a:p>
            <a:pPr>
              <a:defRPr/>
            </a:pPr>
            <a:endParaRPr lang="en-US" dirty="0" smtClean="0">
              <a:ea typeface="ＭＳ Ｐゴシック" pitchFamily="-107" charset="-128"/>
            </a:endParaRPr>
          </a:p>
          <a:p>
            <a:pPr>
              <a:defRPr/>
            </a:pPr>
            <a:r>
              <a:rPr lang="en-US" dirty="0" smtClean="0">
                <a:ea typeface="ＭＳ Ｐゴシック" pitchFamily="-107" charset="-128"/>
              </a:rPr>
              <a:t>• Encryption/decryption:  The sender encrypts a message with the recipient’s</a:t>
            </a:r>
          </a:p>
          <a:p>
            <a:pPr>
              <a:defRPr/>
            </a:pPr>
            <a:r>
              <a:rPr lang="en-US" dirty="0" smtClean="0">
                <a:ea typeface="ＭＳ Ｐゴシック" pitchFamily="-107" charset="-128"/>
              </a:rPr>
              <a:t>public key.</a:t>
            </a:r>
          </a:p>
          <a:p>
            <a:pPr>
              <a:defRPr/>
            </a:pPr>
            <a:endParaRPr lang="en-US" dirty="0" smtClean="0">
              <a:ea typeface="ＭＳ Ｐゴシック" pitchFamily="-107" charset="-128"/>
            </a:endParaRPr>
          </a:p>
          <a:p>
            <a:pPr>
              <a:defRPr/>
            </a:pPr>
            <a:r>
              <a:rPr lang="en-US" dirty="0" smtClean="0">
                <a:ea typeface="ＭＳ Ｐゴシック" pitchFamily="-107" charset="-128"/>
              </a:rPr>
              <a:t>• Digital signature:  The sender “signs” a message with its private key. Signing</a:t>
            </a:r>
          </a:p>
          <a:p>
            <a:pPr>
              <a:defRPr/>
            </a:pPr>
            <a:r>
              <a:rPr lang="en-US" dirty="0" smtClean="0">
                <a:ea typeface="ＭＳ Ｐゴシック" pitchFamily="-107" charset="-128"/>
              </a:rPr>
              <a:t>is achieved by a cryptographic algorithm applied to the message or to a small</a:t>
            </a:r>
          </a:p>
          <a:p>
            <a:pPr>
              <a:defRPr/>
            </a:pPr>
            <a:r>
              <a:rPr lang="en-US" dirty="0" smtClean="0">
                <a:ea typeface="ＭＳ Ｐゴシック" pitchFamily="-107" charset="-128"/>
              </a:rPr>
              <a:t>block of data that is a function of the message.</a:t>
            </a:r>
          </a:p>
          <a:p>
            <a:pPr>
              <a:defRPr/>
            </a:pPr>
            <a:endParaRPr lang="en-US" dirty="0" smtClean="0">
              <a:ea typeface="ＭＳ Ｐゴシック" pitchFamily="-107" charset="-128"/>
            </a:endParaRPr>
          </a:p>
          <a:p>
            <a:pPr>
              <a:defRPr/>
            </a:pPr>
            <a:r>
              <a:rPr lang="en-US" dirty="0" smtClean="0">
                <a:ea typeface="ＭＳ Ｐゴシック" pitchFamily="-107" charset="-128"/>
              </a:rPr>
              <a:t>• Key exchange:  Two sides cooperate to exchange a session key. Several different</a:t>
            </a:r>
          </a:p>
          <a:p>
            <a:pPr>
              <a:defRPr/>
            </a:pPr>
            <a:r>
              <a:rPr lang="en-US" dirty="0" smtClean="0">
                <a:ea typeface="ＭＳ Ｐゴシック" pitchFamily="-107" charset="-128"/>
              </a:rPr>
              <a:t>approaches are possible, involving the private key(s) of one or both parties.</a:t>
            </a:r>
            <a:endParaRPr lang="en-US" dirty="0">
              <a:ea typeface="ＭＳ Ｐゴシック" pitchFamily="-107" charset="-128"/>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19C6A45-7885-4C91-B70E-63C8924CC4F4}" type="slidenum">
              <a:rPr lang="en-AU" altLang="en-US"/>
              <a:pPr>
                <a:spcBef>
                  <a:spcPct val="0"/>
                </a:spcBef>
              </a:pPr>
              <a:t>9</a:t>
            </a:fld>
            <a:endParaRPr lang="en-AU" altLang="en-US"/>
          </a:p>
        </p:txBody>
      </p:sp>
    </p:spTree>
    <p:extLst>
      <p:ext uri="{BB962C8B-B14F-4D97-AF65-F5344CB8AC3E}">
        <p14:creationId xmlns:p14="http://schemas.microsoft.com/office/powerpoint/2010/main" val="1840992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grpSp>
        <p:nvGrpSpPr>
          <p:cNvPr id="4" name="Group 15"/>
          <p:cNvGrpSpPr>
            <a:grpSpLocks/>
          </p:cNvGrpSpPr>
          <p:nvPr/>
        </p:nvGrpSpPr>
        <p:grpSpPr bwMode="auto">
          <a:xfrm>
            <a:off x="0" y="0"/>
            <a:ext cx="1581150" cy="6858000"/>
            <a:chOff x="134471" y="0"/>
            <a:chExt cx="1581220" cy="6858000"/>
          </a:xfrm>
        </p:grpSpPr>
        <p:pic>
          <p:nvPicPr>
            <p:cNvPr id="5"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7" name="Group 16"/>
          <p:cNvGrpSpPr>
            <a:grpSpLocks/>
          </p:cNvGrpSpPr>
          <p:nvPr/>
        </p:nvGrpSpPr>
        <p:grpSpPr bwMode="auto">
          <a:xfrm>
            <a:off x="7546975" y="0"/>
            <a:ext cx="1597025" cy="6858000"/>
            <a:chOff x="7413812" y="0"/>
            <a:chExt cx="1597734" cy="6858000"/>
          </a:xfrm>
        </p:grpSpPr>
        <p:pic>
          <p:nvPicPr>
            <p:cNvPr id="8"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9"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1" name="Date Placeholder 3"/>
          <p:cNvSpPr>
            <a:spLocks noGrp="1"/>
          </p:cNvSpPr>
          <p:nvPr>
            <p:ph type="dt" sz="half" idx="10"/>
          </p:nvPr>
        </p:nvSpPr>
        <p:spPr>
          <a:xfrm>
            <a:off x="5257800" y="6356350"/>
            <a:ext cx="2133600" cy="365125"/>
          </a:xfrm>
        </p:spPr>
        <p:txBody>
          <a:bodyPr/>
          <a:lstStyle>
            <a:lvl1pPr>
              <a:defRPr>
                <a:solidFill>
                  <a:schemeClr val="tx2"/>
                </a:solidFill>
              </a:defRPr>
            </a:lvl1pPr>
          </a:lstStyle>
          <a:p>
            <a:pPr>
              <a:defRPr/>
            </a:pPr>
            <a:fld id="{085C1555-26C8-AF4D-8BC4-49491481B44A}" type="datetime1">
              <a:rPr lang="en-US"/>
              <a:pPr>
                <a:defRPr/>
              </a:pPr>
              <a:t>17/12/2024</a:t>
            </a:fld>
            <a:endParaRPr lang="en-US" dirty="0"/>
          </a:p>
        </p:txBody>
      </p:sp>
      <p:sp>
        <p:nvSpPr>
          <p:cNvPr id="12" name="Footer Placeholder 4"/>
          <p:cNvSpPr>
            <a:spLocks noGrp="1"/>
          </p:cNvSpPr>
          <p:nvPr>
            <p:ph type="ftr" sz="quarter" idx="11"/>
          </p:nvPr>
        </p:nvSpPr>
        <p:spPr>
          <a:xfrm>
            <a:off x="1752600" y="6356350"/>
            <a:ext cx="2895600" cy="365125"/>
          </a:xfrm>
        </p:spPr>
        <p:txBody>
          <a:bodyPr/>
          <a:lstStyle>
            <a:lvl1pPr>
              <a:defRPr dirty="0">
                <a:solidFill>
                  <a:schemeClr val="tx2"/>
                </a:solidFill>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solidFill>
              <a:schemeClr val="accent1">
                <a:lumMod val="40000"/>
                <a:lumOff val="60000"/>
                <a:alpha val="40000"/>
              </a:schemeClr>
            </a:solidFill>
            <a:miter lim="800000"/>
          </a:ln>
          <a:effectLst>
            <a:innerShdw blurRad="457200">
              <a:schemeClr val="accent1">
                <a:alpha val="80000"/>
              </a:schemeClr>
            </a:innerShdw>
            <a:softEdge rad="3175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dirty="0"/>
            </a:lvl1pPr>
          </a:lstStyle>
          <a:p>
            <a:pPr>
              <a:defRPr/>
            </a:pPr>
            <a:endParaRPr lang="en-US"/>
          </a:p>
        </p:txBody>
      </p:sp>
      <p:sp>
        <p:nvSpPr>
          <p:cNvPr id="7" name="Footer Placeholder 5"/>
          <p:cNvSpPr>
            <a:spLocks noGrp="1"/>
          </p:cNvSpPr>
          <p:nvPr>
            <p:ph type="ftr" sz="quarter" idx="11"/>
          </p:nvPr>
        </p:nvSpPr>
        <p:spPr/>
        <p:txBody>
          <a:bodyPr/>
          <a:lstStyle>
            <a:lvl1pPr>
              <a:defRPr dirty="0"/>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8128ADFC-8892-9A47-BDCA-AE50B6D38DD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5" name="Group 8"/>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822" cy="1536192"/>
          </a:xfrm>
        </p:spPr>
        <p:txBody>
          <a:bodyPr rtlCol="0" anchor="b">
            <a:noAutofit/>
          </a:bodyPr>
          <a:lstStyle>
            <a:lvl1pPr algn="ctr" defTabSz="914400" rtl="0" eaLnBrk="1" latinLnBrk="0" hangingPunct="1">
              <a:lnSpc>
                <a:spcPct val="100000"/>
              </a:lnSpc>
              <a:spcBef>
                <a:spcPct val="0"/>
              </a:spcBef>
              <a:buNone/>
              <a:defRPr sz="3600" b="0" kern="1200">
                <a:solidFill>
                  <a:schemeClr val="tx2"/>
                </a:solidFill>
                <a:latin typeface="+mn-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73625" y="381000"/>
            <a:ext cx="3813175" cy="5697538"/>
          </a:xfrm>
          <a:solidFill>
            <a:schemeClr val="bg1">
              <a:lumMod val="85000"/>
            </a:schemeClr>
          </a:solidFill>
          <a:ln w="101600">
            <a:noFill/>
            <a:miter lim="800000"/>
          </a:ln>
          <a:effectLst>
            <a:innerShdw blurRad="457200">
              <a:schemeClr val="tx1">
                <a:lumMod val="50000"/>
                <a:lumOff val="50000"/>
                <a:alpha val="80000"/>
              </a:schemeClr>
            </a:innerShdw>
            <a:softEdge rad="127000"/>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379984" y="2209799"/>
            <a:ext cx="3613792" cy="3222625"/>
          </a:xfrm>
        </p:spPr>
        <p:txBody>
          <a:bodyPr rtlCol="0">
            <a:normAutofit/>
          </a:bodyPr>
          <a:lstStyle>
            <a:lvl1pPr marL="0" indent="0" algn="ctr">
              <a:buNone/>
              <a:defRPr sz="1800" b="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a:p>
        </p:txBody>
      </p:sp>
      <p:sp>
        <p:nvSpPr>
          <p:cNvPr id="9" name="Footer Placeholder 5"/>
          <p:cNvSpPr>
            <a:spLocks noGrp="1"/>
          </p:cNvSpPr>
          <p:nvPr>
            <p:ph type="ftr" sz="quarter" idx="11"/>
          </p:nvPr>
        </p:nvSpPr>
        <p:spPr/>
        <p:txBody>
          <a:bodyPr/>
          <a:lstStyle>
            <a:lvl1pPr>
              <a:defRPr dirty="0"/>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953EFCCC-D4F4-9045-9835-C5B2AEF1B688}"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a:p>
        </p:txBody>
      </p:sp>
      <p:sp>
        <p:nvSpPr>
          <p:cNvPr id="8" name="Footer Placeholder 4"/>
          <p:cNvSpPr>
            <a:spLocks noGrp="1"/>
          </p:cNvSpPr>
          <p:nvPr>
            <p:ph type="ftr" sz="quarter" idx="11"/>
          </p:nvPr>
        </p:nvSpPr>
        <p:spPr/>
        <p:txBody>
          <a:bodyPr/>
          <a:lstStyle>
            <a:lvl1pPr>
              <a:defRPr dirty="0"/>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8E8D78D-8E35-2A45-8837-327CDB22A9F3}"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4" name="Group 10"/>
          <p:cNvGrpSpPr>
            <a:grpSpLocks/>
          </p:cNvGrpSpPr>
          <p:nvPr/>
        </p:nvGrpSpPr>
        <p:grpSpPr bwMode="auto">
          <a:xfrm>
            <a:off x="0" y="0"/>
            <a:ext cx="7696200" cy="6858000"/>
            <a:chOff x="0" y="0"/>
            <a:chExt cx="7696200" cy="6858000"/>
          </a:xfrm>
        </p:grpSpPr>
        <p:pic>
          <p:nvPicPr>
            <p:cNvPr id="5" name="Picture 7" descr="Overlay-Blank.jpg"/>
            <p:cNvPicPr>
              <a:picLocks noChangeAspect="1"/>
            </p:cNvPicPr>
            <p:nvPr userDrawn="1"/>
          </p:nvPicPr>
          <p:blipFill>
            <a:blip r:embed="rId2"/>
            <a:srcRect l="1471" r="16862"/>
            <a:stretch>
              <a:fillRect/>
            </a:stretch>
          </p:blipFill>
          <p:spPr bwMode="auto">
            <a:xfrm>
              <a:off x="0" y="0"/>
              <a:ext cx="7467600" cy="6858000"/>
            </a:xfrm>
            <a:prstGeom prst="rect">
              <a:avLst/>
            </a:prstGeom>
            <a:noFill/>
            <a:ln w="9525">
              <a:noFill/>
              <a:miter lim="800000"/>
              <a:headEnd/>
              <a:tailEnd/>
            </a:ln>
          </p:spPr>
        </p:pic>
        <p:pic>
          <p:nvPicPr>
            <p:cNvPr id="6" name="Picture 8" descr="Overlay-VerticalBridge.jpg"/>
            <p:cNvPicPr>
              <a:picLocks noChangeAspect="1"/>
            </p:cNvPicPr>
            <p:nvPr userDrawn="1"/>
          </p:nvPicPr>
          <p:blipFill>
            <a:blip r:embed="rId3"/>
            <a:srcRect/>
            <a:stretch>
              <a:fillRect/>
            </a:stretch>
          </p:blipFill>
          <p:spPr bwMode="auto">
            <a:xfrm>
              <a:off x="7428309" y="0"/>
              <a:ext cx="267891" cy="6858000"/>
            </a:xfrm>
            <a:prstGeom prst="rect">
              <a:avLst/>
            </a:prstGeom>
            <a:noFill/>
            <a:ln w="9525">
              <a:noFill/>
              <a:miter lim="800000"/>
              <a:headEnd/>
              <a:tailEnd/>
            </a:ln>
          </p:spPr>
        </p:pic>
      </p:grpSp>
      <p:sp>
        <p:nvSpPr>
          <p:cNvPr id="2" name="Vertical Title 1"/>
          <p:cNvSpPr>
            <a:spLocks noGrp="1"/>
          </p:cNvSpPr>
          <p:nvPr>
            <p:ph type="title" orient="vert"/>
          </p:nvPr>
        </p:nvSpPr>
        <p:spPr>
          <a:xfrm>
            <a:off x="7620000" y="381001"/>
            <a:ext cx="1447800" cy="56975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81000" y="381001"/>
            <a:ext cx="6705600" cy="569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a:p>
        </p:txBody>
      </p:sp>
      <p:sp>
        <p:nvSpPr>
          <p:cNvPr id="8" name="Footer Placeholder 4"/>
          <p:cNvSpPr>
            <a:spLocks noGrp="1"/>
          </p:cNvSpPr>
          <p:nvPr>
            <p:ph type="ftr" sz="quarter" idx="11"/>
          </p:nvPr>
        </p:nvSpPr>
        <p:spPr/>
        <p:txBody>
          <a:bodyPr/>
          <a:lstStyle>
            <a:lvl1pPr>
              <a:defRPr dirty="0"/>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EC2B7C6-041E-C042-A637-ECCC52C36A38}"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51"/>
        <p:cNvGrpSpPr/>
        <p:nvPr/>
      </p:nvGrpSpPr>
      <p:grpSpPr>
        <a:xfrm>
          <a:off x="0" y="0"/>
          <a:ext cx="0" cy="0"/>
          <a:chOff x="0" y="0"/>
          <a:chExt cx="0" cy="0"/>
        </a:xfrm>
      </p:grpSpPr>
      <p:sp>
        <p:nvSpPr>
          <p:cNvPr id="52" name="Google Shape;52;p42"/>
          <p:cNvSpPr txBox="1">
            <a:spLocks noGrp="1"/>
          </p:cNvSpPr>
          <p:nvPr>
            <p:ph type="dt" idx="10"/>
          </p:nvPr>
        </p:nvSpPr>
        <p:spPr>
          <a:xfrm>
            <a:off x="6732494" y="6356350"/>
            <a:ext cx="21336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2"/>
          <p:cNvSpPr txBox="1">
            <a:spLocks noGrp="1"/>
          </p:cNvSpPr>
          <p:nvPr>
            <p:ph type="ftr" idx="11"/>
          </p:nvPr>
        </p:nvSpPr>
        <p:spPr>
          <a:xfrm>
            <a:off x="242047" y="6356350"/>
            <a:ext cx="28956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2"/>
          <p:cNvSpPr txBox="1">
            <a:spLocks noGrp="1"/>
          </p:cNvSpPr>
          <p:nvPr>
            <p:ph type="sldNum" idx="12"/>
          </p:nvPr>
        </p:nvSpPr>
        <p:spPr>
          <a:xfrm>
            <a:off x="4267200" y="6356350"/>
            <a:ext cx="6096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lvl1pPr marL="0" marR="0" lvl="0" indent="0" algn="ctr">
              <a:spcBef>
                <a:spcPts val="0"/>
              </a:spcBef>
              <a:spcAft>
                <a:spcPts val="0"/>
              </a:spcAft>
              <a:buNone/>
              <a:defRPr sz="1200" b="0" i="0" u="none" strike="noStrike" cap="none">
                <a:solidFill>
                  <a:schemeClr val="lt1"/>
                </a:solidFill>
                <a:latin typeface="Arial"/>
                <a:ea typeface="Arial"/>
                <a:cs typeface="Arial"/>
                <a:sym typeface="Arial"/>
              </a:defRPr>
            </a:lvl1pPr>
            <a:lvl2pPr marL="0" marR="0" lvl="1" indent="0" algn="ctr">
              <a:spcBef>
                <a:spcPts val="0"/>
              </a:spcBef>
              <a:spcAft>
                <a:spcPts val="0"/>
              </a:spcAft>
              <a:buNone/>
              <a:defRPr sz="1200" b="0" i="0" u="none" strike="noStrike" cap="none">
                <a:solidFill>
                  <a:schemeClr val="lt1"/>
                </a:solidFill>
                <a:latin typeface="Arial"/>
                <a:ea typeface="Arial"/>
                <a:cs typeface="Arial"/>
                <a:sym typeface="Arial"/>
              </a:defRPr>
            </a:lvl2pPr>
            <a:lvl3pPr marL="0" marR="0" lvl="2" indent="0" algn="ctr">
              <a:spcBef>
                <a:spcPts val="0"/>
              </a:spcBef>
              <a:spcAft>
                <a:spcPts val="0"/>
              </a:spcAft>
              <a:buNone/>
              <a:defRPr sz="1200" b="0" i="0" u="none" strike="noStrike" cap="none">
                <a:solidFill>
                  <a:schemeClr val="lt1"/>
                </a:solidFill>
                <a:latin typeface="Arial"/>
                <a:ea typeface="Arial"/>
                <a:cs typeface="Arial"/>
                <a:sym typeface="Arial"/>
              </a:defRPr>
            </a:lvl3pPr>
            <a:lvl4pPr marL="0" marR="0" lvl="3" indent="0" algn="ctr">
              <a:spcBef>
                <a:spcPts val="0"/>
              </a:spcBef>
              <a:spcAft>
                <a:spcPts val="0"/>
              </a:spcAft>
              <a:buNone/>
              <a:defRPr sz="1200" b="0" i="0" u="none" strike="noStrike" cap="none">
                <a:solidFill>
                  <a:schemeClr val="lt1"/>
                </a:solidFill>
                <a:latin typeface="Arial"/>
                <a:ea typeface="Arial"/>
                <a:cs typeface="Arial"/>
                <a:sym typeface="Arial"/>
              </a:defRPr>
            </a:lvl4pPr>
            <a:lvl5pPr marL="0" marR="0" lvl="4" indent="0" algn="ctr">
              <a:spcBef>
                <a:spcPts val="0"/>
              </a:spcBef>
              <a:spcAft>
                <a:spcPts val="0"/>
              </a:spcAft>
              <a:buNone/>
              <a:defRPr sz="1200" b="0" i="0" u="none" strike="noStrike" cap="none">
                <a:solidFill>
                  <a:schemeClr val="lt1"/>
                </a:solidFill>
                <a:latin typeface="Arial"/>
                <a:ea typeface="Arial"/>
                <a:cs typeface="Arial"/>
                <a:sym typeface="Arial"/>
              </a:defRPr>
            </a:lvl5pPr>
            <a:lvl6pPr marL="0" marR="0" lvl="5" indent="0" algn="ctr">
              <a:spcBef>
                <a:spcPts val="0"/>
              </a:spcBef>
              <a:spcAft>
                <a:spcPts val="0"/>
              </a:spcAft>
              <a:buNone/>
              <a:defRPr sz="1200" b="0" i="0" u="none" strike="noStrike" cap="none">
                <a:solidFill>
                  <a:schemeClr val="lt1"/>
                </a:solidFill>
                <a:latin typeface="Arial"/>
                <a:ea typeface="Arial"/>
                <a:cs typeface="Arial"/>
                <a:sym typeface="Arial"/>
              </a:defRPr>
            </a:lvl6pPr>
            <a:lvl7pPr marL="0" marR="0" lvl="6" indent="0" algn="ctr">
              <a:spcBef>
                <a:spcPts val="0"/>
              </a:spcBef>
              <a:spcAft>
                <a:spcPts val="0"/>
              </a:spcAft>
              <a:buNone/>
              <a:defRPr sz="1200" b="0" i="0" u="none" strike="noStrike" cap="none">
                <a:solidFill>
                  <a:schemeClr val="lt1"/>
                </a:solidFill>
                <a:latin typeface="Arial"/>
                <a:ea typeface="Arial"/>
                <a:cs typeface="Arial"/>
                <a:sym typeface="Arial"/>
              </a:defRPr>
            </a:lvl7pPr>
            <a:lvl8pPr marL="0" marR="0" lvl="7" indent="0" algn="ctr">
              <a:spcBef>
                <a:spcPts val="0"/>
              </a:spcBef>
              <a:spcAft>
                <a:spcPts val="0"/>
              </a:spcAft>
              <a:buNone/>
              <a:defRPr sz="1200" b="0" i="0" u="none" strike="noStrike" cap="none">
                <a:solidFill>
                  <a:schemeClr val="lt1"/>
                </a:solidFill>
                <a:latin typeface="Arial"/>
                <a:ea typeface="Arial"/>
                <a:cs typeface="Arial"/>
                <a:sym typeface="Arial"/>
              </a:defRPr>
            </a:lvl8pPr>
            <a:lvl9pPr marL="0" marR="0" lvl="8" indent="0" algn="ctr">
              <a:spcBef>
                <a:spcPts val="0"/>
              </a:spcBef>
              <a:spcAft>
                <a:spcPts val="0"/>
              </a:spcAft>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374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6"/>
          <p:cNvGrpSpPr>
            <a:grpSpLocks/>
          </p:cNvGrpSpPr>
          <p:nvPr/>
        </p:nvGrpSpPr>
        <p:grpSpPr bwMode="auto">
          <a:xfrm>
            <a:off x="0" y="1373188"/>
            <a:ext cx="9144000" cy="5484812"/>
            <a:chOff x="0" y="1372650"/>
            <a:chExt cx="9144000" cy="5485350"/>
          </a:xfrm>
        </p:grpSpPr>
        <p:pic>
          <p:nvPicPr>
            <p:cNvPr id="5"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dirty="0"/>
            </a:lvl1pPr>
          </a:lstStyle>
          <a:p>
            <a:pPr>
              <a:defRPr/>
            </a:pPr>
            <a:endParaRPr lang="en-US"/>
          </a:p>
        </p:txBody>
      </p:sp>
      <p:sp>
        <p:nvSpPr>
          <p:cNvPr id="8" name="Footer Placeholder 4"/>
          <p:cNvSpPr>
            <a:spLocks noGrp="1"/>
          </p:cNvSpPr>
          <p:nvPr>
            <p:ph type="ftr" sz="quarter" idx="11"/>
          </p:nvPr>
        </p:nvSpPr>
        <p:spPr/>
        <p:txBody>
          <a:bodyPr/>
          <a:lstStyle>
            <a:lvl1pPr>
              <a:defRPr dirty="0"/>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5D4D257-4F1A-5B4F-8BE3-C5A8F8A780E1}"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bg>
      <p:bgRef idx="1002">
        <a:schemeClr val="bg2"/>
      </p:bgRef>
    </p:bg>
    <p:spTree>
      <p:nvGrpSpPr>
        <p:cNvPr id="1" name=""/>
        <p:cNvGrpSpPr/>
        <p:nvPr/>
      </p:nvGrpSpPr>
      <p:grpSpPr>
        <a:xfrm>
          <a:off x="0" y="0"/>
          <a:ext cx="0" cy="0"/>
          <a:chOff x="0" y="0"/>
          <a:chExt cx="0" cy="0"/>
        </a:xfrm>
      </p:grpSpPr>
      <p:grpSp>
        <p:nvGrpSpPr>
          <p:cNvPr id="5" name="Group 15"/>
          <p:cNvGrpSpPr>
            <a:grpSpLocks/>
          </p:cNvGrpSpPr>
          <p:nvPr/>
        </p:nvGrpSpPr>
        <p:grpSpPr bwMode="auto">
          <a:xfrm>
            <a:off x="0" y="0"/>
            <a:ext cx="1581150" cy="6858000"/>
            <a:chOff x="134471" y="0"/>
            <a:chExt cx="1581220" cy="6858000"/>
          </a:xfrm>
        </p:grpSpPr>
        <p:pic>
          <p:nvPicPr>
            <p:cNvPr id="6" name="Picture 7" descr="Overlay-Blank.jpg"/>
            <p:cNvPicPr>
              <a:picLocks noChangeAspect="1"/>
            </p:cNvPicPr>
            <p:nvPr userDrawn="1"/>
          </p:nvPicPr>
          <p:blipFill>
            <a:blip r:embed="rId2"/>
            <a:srcRect l="1471" r="83676"/>
            <a:stretch>
              <a:fillRect/>
            </a:stretch>
          </p:blipFill>
          <p:spPr bwMode="auto">
            <a:xfrm>
              <a:off x="134471" y="0"/>
              <a:ext cx="1358153"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a:off x="1447800" y="0"/>
              <a:ext cx="267891" cy="6858000"/>
            </a:xfrm>
            <a:prstGeom prst="rect">
              <a:avLst/>
            </a:prstGeom>
            <a:noFill/>
            <a:ln w="9525">
              <a:noFill/>
              <a:miter lim="800000"/>
              <a:headEnd/>
              <a:tailEnd/>
            </a:ln>
          </p:spPr>
        </p:pic>
      </p:grpSp>
      <p:grpSp>
        <p:nvGrpSpPr>
          <p:cNvPr id="8" name="Group 16"/>
          <p:cNvGrpSpPr>
            <a:grpSpLocks/>
          </p:cNvGrpSpPr>
          <p:nvPr/>
        </p:nvGrpSpPr>
        <p:grpSpPr bwMode="auto">
          <a:xfrm>
            <a:off x="7546975" y="0"/>
            <a:ext cx="1597025" cy="6858000"/>
            <a:chOff x="7413812" y="0"/>
            <a:chExt cx="1597734" cy="6858000"/>
          </a:xfrm>
        </p:grpSpPr>
        <p:pic>
          <p:nvPicPr>
            <p:cNvPr id="9" name="Picture 10" descr="Overlay-Blank.jpg"/>
            <p:cNvPicPr>
              <a:picLocks noChangeAspect="1"/>
            </p:cNvPicPr>
            <p:nvPr userDrawn="1"/>
          </p:nvPicPr>
          <p:blipFill>
            <a:blip r:embed="rId2"/>
            <a:srcRect r="85126"/>
            <a:stretch>
              <a:fillRect/>
            </a:stretch>
          </p:blipFill>
          <p:spPr bwMode="auto">
            <a:xfrm>
              <a:off x="7651376" y="0"/>
              <a:ext cx="1360170" cy="6858000"/>
            </a:xfrm>
            <a:prstGeom prst="rect">
              <a:avLst/>
            </a:prstGeom>
            <a:noFill/>
            <a:ln w="9525">
              <a:noFill/>
              <a:miter lim="800000"/>
              <a:headEnd/>
              <a:tailEnd/>
            </a:ln>
          </p:spPr>
        </p:pic>
        <p:pic>
          <p:nvPicPr>
            <p:cNvPr id="10" name="Picture 11" descr="Overlay-VerticalBridge.jpg"/>
            <p:cNvPicPr>
              <a:picLocks noChangeAspect="1"/>
            </p:cNvPicPr>
            <p:nvPr userDrawn="1"/>
          </p:nvPicPr>
          <p:blipFill>
            <a:blip r:embed="rId3"/>
            <a:srcRect/>
            <a:stretch>
              <a:fillRect/>
            </a:stretch>
          </p:blipFill>
          <p:spPr bwMode="auto">
            <a:xfrm flipH="1">
              <a:off x="7413812" y="0"/>
              <a:ext cx="267891" cy="6858000"/>
            </a:xfrm>
            <a:prstGeom prst="rect">
              <a:avLst/>
            </a:prstGeom>
            <a:noFill/>
            <a:ln w="9525">
              <a:noFill/>
              <a:miter lim="800000"/>
              <a:headEnd/>
              <a:tailEnd/>
            </a:ln>
          </p:spPr>
        </p:pic>
      </p:grpSp>
      <p:pic>
        <p:nvPicPr>
          <p:cNvPr id="11" name="Picture 12" descr="HR-Color.png"/>
          <p:cNvPicPr>
            <a:picLocks noChangeAspect="1"/>
          </p:cNvPicPr>
          <p:nvPr/>
        </p:nvPicPr>
        <p:blipFill>
          <a:blip r:embed="rId4"/>
          <a:srcRect/>
          <a:stretch>
            <a:fillRect/>
          </a:stretch>
        </p:blipFill>
        <p:spPr bwMode="auto">
          <a:xfrm>
            <a:off x="1554163" y="4841875"/>
            <a:ext cx="6035675" cy="339725"/>
          </a:xfrm>
          <a:prstGeom prst="rect">
            <a:avLst/>
          </a:prstGeom>
          <a:noFill/>
          <a:ln w="9525">
            <a:noFill/>
            <a:miter lim="800000"/>
            <a:headEnd/>
            <a:tailEnd/>
          </a:ln>
        </p:spPr>
      </p:pic>
      <p:sp>
        <p:nvSpPr>
          <p:cNvPr id="2" name="Title 1"/>
          <p:cNvSpPr>
            <a:spLocks noGrp="1"/>
          </p:cNvSpPr>
          <p:nvPr>
            <p:ph type="ctrTitle"/>
          </p:nvPr>
        </p:nvSpPr>
        <p:spPr>
          <a:xfrm>
            <a:off x="1854200" y="3693645"/>
            <a:ext cx="5446713" cy="1470025"/>
          </a:xfrm>
        </p:spPr>
        <p:txBody>
          <a:bodyPr anchor="b"/>
          <a:lstStyle>
            <a:lvl1pPr>
              <a:lnSpc>
                <a:spcPts val="6800"/>
              </a:lnSpc>
              <a:defRPr sz="6500">
                <a:latin typeface="+mj-lt"/>
              </a:defRPr>
            </a:lvl1pPr>
          </a:lstStyle>
          <a:p>
            <a:r>
              <a:rPr lang="en-US" smtClean="0"/>
              <a:t>Click to edit Master title style</a:t>
            </a:r>
            <a:endParaRPr/>
          </a:p>
        </p:txBody>
      </p:sp>
      <p:sp>
        <p:nvSpPr>
          <p:cNvPr id="3" name="Subtitle 2"/>
          <p:cNvSpPr>
            <a:spLocks noGrp="1"/>
          </p:cNvSpPr>
          <p:nvPr>
            <p:ph type="subTitle" idx="1"/>
          </p:nvPr>
        </p:nvSpPr>
        <p:spPr>
          <a:xfrm>
            <a:off x="1854200" y="5204011"/>
            <a:ext cx="5446713" cy="851647"/>
          </a:xfrm>
        </p:spPr>
        <p:txBody>
          <a:bodyPr>
            <a:normAutofit/>
          </a:bodyPr>
          <a:lstStyle>
            <a:lvl1pPr marL="0" indent="0" algn="ctr">
              <a:spcBef>
                <a:spcPts val="300"/>
              </a:spcBef>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4" name="Picture Placeholder 13"/>
          <p:cNvSpPr>
            <a:spLocks noGrp="1"/>
          </p:cNvSpPr>
          <p:nvPr>
            <p:ph type="pic" sz="quarter" idx="12"/>
          </p:nvPr>
        </p:nvSpPr>
        <p:spPr>
          <a:xfrm>
            <a:off x="3307977" y="950260"/>
            <a:ext cx="2528046" cy="2528046"/>
          </a:xfrm>
          <a:prstGeom prst="ellipse">
            <a:avLst/>
          </a:prstGeom>
          <a:solidFill>
            <a:schemeClr val="bg1">
              <a:lumMod val="85000"/>
            </a:schemeClr>
          </a:solidFill>
          <a:ln w="101600">
            <a:noFill/>
            <a:miter lim="800000"/>
          </a:ln>
          <a:effectLst>
            <a:innerShdw blurRad="762000">
              <a:schemeClr val="accent1">
                <a:alpha val="80000"/>
              </a:schemeClr>
            </a:innerShdw>
            <a:softEdge rad="317500"/>
          </a:effectLst>
        </p:spPr>
        <p:txBody>
          <a:bodyPr rtlCol="0">
            <a:normAutofit/>
          </a:bodyPr>
          <a:lstStyle>
            <a:lvl1pPr marL="0" indent="0" algn="ctr" defTabSz="914400" rtl="0" eaLnBrk="1" latinLnBrk="0" hangingPunct="1">
              <a:spcBef>
                <a:spcPts val="2400"/>
              </a:spcBef>
              <a:buClr>
                <a:schemeClr val="accent1">
                  <a:lumMod val="60000"/>
                  <a:lumOff val="40000"/>
                </a:schemeClr>
              </a:buClr>
              <a:buFont typeface="Candara" pitchFamily="34" charset="0"/>
              <a:buNone/>
              <a:defRPr sz="2400" kern="1200">
                <a:solidFill>
                  <a:schemeClr val="tx2"/>
                </a:solidFill>
                <a:latin typeface="+mn-lt"/>
                <a:ea typeface="+mn-ea"/>
                <a:cs typeface="+mn-cs"/>
              </a:defRPr>
            </a:lvl1pPr>
          </a:lstStyle>
          <a:p>
            <a:pPr lvl="0"/>
            <a:r>
              <a:rPr lang="en-US" noProof="0" dirty="0" smtClean="0"/>
              <a:t>Click icon to add picture</a:t>
            </a:r>
            <a:endParaRPr noProof="0" dirty="0"/>
          </a:p>
        </p:txBody>
      </p:sp>
      <p:sp>
        <p:nvSpPr>
          <p:cNvPr id="12" name="Date Placeholder 3"/>
          <p:cNvSpPr>
            <a:spLocks noGrp="1"/>
          </p:cNvSpPr>
          <p:nvPr>
            <p:ph type="dt" sz="half" idx="13"/>
          </p:nvPr>
        </p:nvSpPr>
        <p:spPr>
          <a:xfrm>
            <a:off x="5257800" y="6356350"/>
            <a:ext cx="2133600" cy="365125"/>
          </a:xfrm>
        </p:spPr>
        <p:txBody>
          <a:bodyPr/>
          <a:lstStyle>
            <a:lvl1pPr>
              <a:defRPr dirty="0">
                <a:solidFill>
                  <a:schemeClr val="tx2"/>
                </a:solidFill>
              </a:defRPr>
            </a:lvl1pPr>
          </a:lstStyle>
          <a:p>
            <a:pPr>
              <a:defRPr/>
            </a:pPr>
            <a:endParaRPr lang="en-US"/>
          </a:p>
        </p:txBody>
      </p:sp>
      <p:sp>
        <p:nvSpPr>
          <p:cNvPr id="13" name="Footer Placeholder 4"/>
          <p:cNvSpPr>
            <a:spLocks noGrp="1"/>
          </p:cNvSpPr>
          <p:nvPr>
            <p:ph type="ftr" sz="quarter" idx="14"/>
          </p:nvPr>
        </p:nvSpPr>
        <p:spPr>
          <a:xfrm>
            <a:off x="1752600" y="6356350"/>
            <a:ext cx="2895600" cy="365125"/>
          </a:xfrm>
        </p:spPr>
        <p:txBody>
          <a:bodyPr/>
          <a:lstStyle>
            <a:lvl1pPr>
              <a:defRPr dirty="0">
                <a:solidFill>
                  <a:schemeClr val="tx2"/>
                </a:solidFill>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grpSp>
        <p:nvGrpSpPr>
          <p:cNvPr id="4" name="Group 9"/>
          <p:cNvGrpSpPr>
            <a:grpSpLocks/>
          </p:cNvGrpSpPr>
          <p:nvPr/>
        </p:nvGrpSpPr>
        <p:grpSpPr bwMode="auto">
          <a:xfrm>
            <a:off x="0" y="0"/>
            <a:ext cx="9144000" cy="1190625"/>
            <a:chOff x="0" y="0"/>
            <a:chExt cx="9144000" cy="1191256"/>
          </a:xfrm>
        </p:grpSpPr>
        <p:pic>
          <p:nvPicPr>
            <p:cNvPr id="5" name="Picture 7"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6" name="Picture 8"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grpSp>
        <p:nvGrpSpPr>
          <p:cNvPr id="7" name="Group 10"/>
          <p:cNvGrpSpPr>
            <a:grpSpLocks/>
          </p:cNvGrpSpPr>
          <p:nvPr/>
        </p:nvGrpSpPr>
        <p:grpSpPr bwMode="auto">
          <a:xfrm flipV="1">
            <a:off x="0" y="5667375"/>
            <a:ext cx="9144000" cy="1190625"/>
            <a:chOff x="0" y="0"/>
            <a:chExt cx="9144000" cy="1191256"/>
          </a:xfrm>
        </p:grpSpPr>
        <p:pic>
          <p:nvPicPr>
            <p:cNvPr id="8" name="Picture 10" descr="Overlay-Blank.jpg"/>
            <p:cNvPicPr>
              <a:picLocks noChangeAspect="1"/>
            </p:cNvPicPr>
            <p:nvPr userDrawn="1"/>
          </p:nvPicPr>
          <p:blipFill>
            <a:blip r:embed="rId2"/>
            <a:srcRect b="85555"/>
            <a:stretch>
              <a:fillRect/>
            </a:stretch>
          </p:blipFill>
          <p:spPr bwMode="auto">
            <a:xfrm>
              <a:off x="0" y="0"/>
              <a:ext cx="9144000" cy="990600"/>
            </a:xfrm>
            <a:prstGeom prst="rect">
              <a:avLst/>
            </a:prstGeom>
            <a:noFill/>
            <a:ln w="9525">
              <a:noFill/>
              <a:miter lim="800000"/>
              <a:headEnd/>
              <a:tailEnd/>
            </a:ln>
          </p:spPr>
        </p:pic>
        <p:pic>
          <p:nvPicPr>
            <p:cNvPr id="9" name="Picture 11" descr="Overlay-HorizontalBridge.jpg"/>
            <p:cNvPicPr>
              <a:picLocks noChangeAspect="1"/>
            </p:cNvPicPr>
            <p:nvPr userDrawn="1"/>
          </p:nvPicPr>
          <p:blipFill>
            <a:blip r:embed="rId3"/>
            <a:srcRect/>
            <a:stretch>
              <a:fillRect/>
            </a:stretch>
          </p:blipFill>
          <p:spPr bwMode="auto">
            <a:xfrm flipV="1">
              <a:off x="0" y="923365"/>
              <a:ext cx="9144000" cy="267891"/>
            </a:xfrm>
            <a:prstGeom prst="rect">
              <a:avLst/>
            </a:prstGeom>
            <a:noFill/>
            <a:ln w="9525">
              <a:noFill/>
              <a:miter lim="800000"/>
              <a:headEnd/>
              <a:tailEnd/>
            </a:ln>
          </p:spPr>
        </p:pic>
      </p:grpSp>
      <p:pic>
        <p:nvPicPr>
          <p:cNvPr id="10" name="Picture 12" descr="HR-Color.png"/>
          <p:cNvPicPr>
            <a:picLocks noChangeAspect="1"/>
          </p:cNvPicPr>
          <p:nvPr/>
        </p:nvPicPr>
        <p:blipFill>
          <a:blip r:embed="rId4"/>
          <a:srcRect/>
          <a:stretch>
            <a:fillRect/>
          </a:stretch>
        </p:blipFill>
        <p:spPr bwMode="auto">
          <a:xfrm>
            <a:off x="1554163" y="3259138"/>
            <a:ext cx="6035675" cy="339725"/>
          </a:xfrm>
          <a:prstGeom prst="rect">
            <a:avLst/>
          </a:prstGeom>
          <a:noFill/>
          <a:ln w="9525">
            <a:noFill/>
            <a:miter lim="800000"/>
            <a:headEnd/>
            <a:tailEnd/>
          </a:ln>
        </p:spPr>
      </p:pic>
      <p:sp>
        <p:nvSpPr>
          <p:cNvPr id="2" name="Title 1"/>
          <p:cNvSpPr>
            <a:spLocks noGrp="1"/>
          </p:cNvSpPr>
          <p:nvPr>
            <p:ph type="title"/>
          </p:nvPr>
        </p:nvSpPr>
        <p:spPr>
          <a:xfrm>
            <a:off x="1854200" y="1851212"/>
            <a:ext cx="5446714" cy="1730375"/>
          </a:xfrm>
        </p:spPr>
        <p:txBody>
          <a:bodyPr anchor="b"/>
          <a:lstStyle>
            <a:lvl1pPr algn="ctr">
              <a:lnSpc>
                <a:spcPts val="6800"/>
              </a:lnSpc>
              <a:defRPr sz="6500" b="0" cap="none" baseline="0">
                <a:latin typeface="+mj-lt"/>
              </a:defRPr>
            </a:lvl1pPr>
          </a:lstStyle>
          <a:p>
            <a:r>
              <a:rPr lang="en-US" smtClean="0"/>
              <a:t>Click to edit Master title style</a:t>
            </a:r>
            <a:endParaRPr/>
          </a:p>
        </p:txBody>
      </p:sp>
      <p:sp>
        <p:nvSpPr>
          <p:cNvPr id="3" name="Text Placeholder 2"/>
          <p:cNvSpPr>
            <a:spLocks noGrp="1"/>
          </p:cNvSpPr>
          <p:nvPr>
            <p:ph type="body" idx="1"/>
          </p:nvPr>
        </p:nvSpPr>
        <p:spPr>
          <a:xfrm>
            <a:off x="1854200" y="3576918"/>
            <a:ext cx="5446714" cy="829982"/>
          </a:xfrm>
        </p:spPr>
        <p:txBody>
          <a:bodyPr>
            <a:normAutofit/>
          </a:bodyPr>
          <a:lstStyle>
            <a:lvl1pPr marL="0" indent="0" algn="ctr">
              <a:spcBef>
                <a:spcPts val="300"/>
              </a:spcBef>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3"/>
          <p:cNvSpPr>
            <a:spLocks noGrp="1"/>
          </p:cNvSpPr>
          <p:nvPr>
            <p:ph type="dt" sz="half" idx="10"/>
          </p:nvPr>
        </p:nvSpPr>
        <p:spPr/>
        <p:txBody>
          <a:bodyPr/>
          <a:lstStyle>
            <a:lvl1pPr>
              <a:defRPr/>
            </a:lvl1pPr>
          </a:lstStyle>
          <a:p>
            <a:pPr>
              <a:defRPr/>
            </a:pPr>
            <a:fld id="{9F4DC713-B3EC-6345-85E6-2CD81F7EB6F7}" type="datetime1">
              <a:rPr lang="en-US"/>
              <a:pPr>
                <a:defRPr/>
              </a:pPr>
              <a:t>17/12/2024</a:t>
            </a:fld>
            <a:endParaRPr lang="en-US" dirty="0"/>
          </a:p>
        </p:txBody>
      </p:sp>
      <p:sp>
        <p:nvSpPr>
          <p:cNvPr id="12" name="Footer Placeholder 4"/>
          <p:cNvSpPr>
            <a:spLocks noGrp="1"/>
          </p:cNvSpPr>
          <p:nvPr>
            <p:ph type="ftr" sz="quarter" idx="11"/>
          </p:nvPr>
        </p:nvSpPr>
        <p:spPr/>
        <p:txBody>
          <a:bodyPr/>
          <a:lstStyle>
            <a:lvl1pPr>
              <a:defRPr dirty="0"/>
            </a:lvl1pPr>
          </a:lstStyle>
          <a:p>
            <a:pPr>
              <a:defRPr/>
            </a:pPr>
            <a:endParaRPr lang="en-US"/>
          </a:p>
        </p:txBody>
      </p:sp>
      <p:sp>
        <p:nvSpPr>
          <p:cNvPr id="13" name="Slide Number Placeholder 5"/>
          <p:cNvSpPr>
            <a:spLocks noGrp="1"/>
          </p:cNvSpPr>
          <p:nvPr>
            <p:ph type="sldNum" sz="quarter" idx="12"/>
          </p:nvPr>
        </p:nvSpPr>
        <p:spPr/>
        <p:txBody>
          <a:bodyPr/>
          <a:lstStyle>
            <a:lvl1pPr>
              <a:defRPr/>
            </a:lvl1pPr>
          </a:lstStyle>
          <a:p>
            <a:pPr>
              <a:defRPr/>
            </a:pPr>
            <a:fld id="{231552C5-3519-B34A-84A2-115DD8FB9A73}"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5" name="Group 6"/>
          <p:cNvGrpSpPr>
            <a:grpSpLocks/>
          </p:cNvGrpSpPr>
          <p:nvPr/>
        </p:nvGrpSpPr>
        <p:grpSpPr bwMode="auto">
          <a:xfrm>
            <a:off x="0" y="1373188"/>
            <a:ext cx="9144000" cy="5484812"/>
            <a:chOff x="0" y="1372650"/>
            <a:chExt cx="9144000" cy="5485350"/>
          </a:xfrm>
        </p:grpSpPr>
        <p:pic>
          <p:nvPicPr>
            <p:cNvPr id="6"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7"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92162"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6534" y="1774825"/>
            <a:ext cx="3566160" cy="4303713"/>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Date Placeholder 4"/>
          <p:cNvSpPr>
            <a:spLocks noGrp="1"/>
          </p:cNvSpPr>
          <p:nvPr>
            <p:ph type="dt" sz="half" idx="10"/>
          </p:nvPr>
        </p:nvSpPr>
        <p:spPr/>
        <p:txBody>
          <a:bodyPr/>
          <a:lstStyle>
            <a:lvl1pPr>
              <a:defRPr dirty="0"/>
            </a:lvl1pPr>
          </a:lstStyle>
          <a:p>
            <a:pPr>
              <a:defRPr/>
            </a:pPr>
            <a:endParaRPr lang="en-US"/>
          </a:p>
        </p:txBody>
      </p:sp>
      <p:sp>
        <p:nvSpPr>
          <p:cNvPr id="9" name="Footer Placeholder 5"/>
          <p:cNvSpPr>
            <a:spLocks noGrp="1"/>
          </p:cNvSpPr>
          <p:nvPr>
            <p:ph type="ftr" sz="quarter" idx="11"/>
          </p:nvPr>
        </p:nvSpPr>
        <p:spPr/>
        <p:txBody>
          <a:bodyPr/>
          <a:lstStyle>
            <a:lvl1pPr>
              <a:defRPr dirty="0"/>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E0574C6C-B126-C243-AF3A-473490ECF08E}"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7" name="Group 6"/>
          <p:cNvGrpSpPr>
            <a:grpSpLocks/>
          </p:cNvGrpSpPr>
          <p:nvPr/>
        </p:nvGrpSpPr>
        <p:grpSpPr bwMode="auto">
          <a:xfrm>
            <a:off x="0" y="1373188"/>
            <a:ext cx="9144000" cy="5484812"/>
            <a:chOff x="0" y="1372650"/>
            <a:chExt cx="9144000" cy="5485350"/>
          </a:xfrm>
        </p:grpSpPr>
        <p:pic>
          <p:nvPicPr>
            <p:cNvPr id="8"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9"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pic>
        <p:nvPicPr>
          <p:cNvPr id="10" name="Picture 9" descr="Overlay-HorizontalBridge.jpg"/>
          <p:cNvPicPr>
            <a:picLocks noChangeAspect="1"/>
          </p:cNvPicPr>
          <p:nvPr/>
        </p:nvPicPr>
        <p:blipFill>
          <a:blip r:embed="rId3"/>
          <a:srcRect t="23425" r="61031" b="39764"/>
          <a:stretch>
            <a:fillRect/>
          </a:stretch>
        </p:blipFill>
        <p:spPr>
          <a:xfrm>
            <a:off x="4765675" y="2460625"/>
            <a:ext cx="3563938" cy="98425"/>
          </a:xfrm>
          <a:prstGeom prst="rect">
            <a:avLst/>
          </a:prstGeom>
          <a:solidFill>
            <a:schemeClr val="bg2">
              <a:lumMod val="40000"/>
              <a:lumOff val="60000"/>
            </a:schemeClr>
          </a:solidFill>
        </p:spPr>
      </p:pic>
      <p:pic>
        <p:nvPicPr>
          <p:cNvPr id="11" name="Picture 10" descr="Overlay-HorizontalBridge.jpg"/>
          <p:cNvPicPr>
            <a:picLocks noChangeAspect="1"/>
          </p:cNvPicPr>
          <p:nvPr/>
        </p:nvPicPr>
        <p:blipFill>
          <a:blip r:embed="rId3"/>
          <a:srcRect t="23425" r="61031" b="39764"/>
          <a:stretch>
            <a:fillRect/>
          </a:stretch>
        </p:blipFill>
        <p:spPr>
          <a:xfrm>
            <a:off x="779463" y="2460625"/>
            <a:ext cx="3563937" cy="98425"/>
          </a:xfrm>
          <a:prstGeom prst="rect">
            <a:avLst/>
          </a:prstGeom>
          <a:solidFill>
            <a:schemeClr val="bg2">
              <a:lumMod val="40000"/>
              <a:lumOff val="60000"/>
            </a:schemeClr>
          </a:soli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7240"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7240"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66048" y="1879320"/>
            <a:ext cx="3566160" cy="639762"/>
          </a:xfrm>
        </p:spPr>
        <p:txBody>
          <a:bodyPr anchor="b">
            <a:noAutofit/>
          </a:bodyPr>
          <a:lstStyle>
            <a:lvl1pPr marL="0" indent="0" algn="ctr">
              <a:spcBef>
                <a:spcPts val="0"/>
              </a:spcBef>
              <a:buNone/>
              <a:defRPr sz="2800" b="0">
                <a:solidFill>
                  <a:schemeClr val="tx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66048" y="2590799"/>
            <a:ext cx="3566160" cy="3487739"/>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2" name="Date Placeholder 6"/>
          <p:cNvSpPr>
            <a:spLocks noGrp="1"/>
          </p:cNvSpPr>
          <p:nvPr>
            <p:ph type="dt" sz="half" idx="10"/>
          </p:nvPr>
        </p:nvSpPr>
        <p:spPr/>
        <p:txBody>
          <a:bodyPr/>
          <a:lstStyle>
            <a:lvl1pPr>
              <a:defRPr dirty="0"/>
            </a:lvl1pPr>
          </a:lstStyle>
          <a:p>
            <a:pPr>
              <a:defRPr/>
            </a:pPr>
            <a:endParaRPr lang="en-US"/>
          </a:p>
        </p:txBody>
      </p:sp>
      <p:sp>
        <p:nvSpPr>
          <p:cNvPr id="13" name="Footer Placeholder 7"/>
          <p:cNvSpPr>
            <a:spLocks noGrp="1"/>
          </p:cNvSpPr>
          <p:nvPr>
            <p:ph type="ftr" sz="quarter" idx="11"/>
          </p:nvPr>
        </p:nvSpPr>
        <p:spPr/>
        <p:txBody>
          <a:bodyPr/>
          <a:lstStyle>
            <a:lvl1pPr>
              <a:defRPr dirty="0"/>
            </a:lvl1pPr>
          </a:lstStyle>
          <a:p>
            <a:pPr>
              <a:defRPr/>
            </a:pPr>
            <a:endParaRPr lang="en-US"/>
          </a:p>
        </p:txBody>
      </p:sp>
      <p:sp>
        <p:nvSpPr>
          <p:cNvPr id="14" name="Slide Number Placeholder 8"/>
          <p:cNvSpPr>
            <a:spLocks noGrp="1"/>
          </p:cNvSpPr>
          <p:nvPr>
            <p:ph type="sldNum" sz="quarter" idx="12"/>
          </p:nvPr>
        </p:nvSpPr>
        <p:spPr/>
        <p:txBody>
          <a:bodyPr/>
          <a:lstStyle>
            <a:lvl1pPr>
              <a:defRPr/>
            </a:lvl1pPr>
          </a:lstStyle>
          <a:p>
            <a:pPr>
              <a:defRPr/>
            </a:pPr>
            <a:fld id="{9BF0E9EE-BC9F-CF4B-8C67-03F1AE28298F}"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373188"/>
            <a:ext cx="9144000" cy="5484812"/>
            <a:chOff x="0" y="1372650"/>
            <a:chExt cx="9144000" cy="5485350"/>
          </a:xfrm>
        </p:grpSpPr>
        <p:pic>
          <p:nvPicPr>
            <p:cNvPr id="4" name="Picture 7" descr="Overlay-Blank.jpg"/>
            <p:cNvPicPr>
              <a:picLocks noChangeAspect="1"/>
            </p:cNvPicPr>
            <p:nvPr userDrawn="1"/>
          </p:nvPicPr>
          <p:blipFill>
            <a:blip r:embed="rId2"/>
            <a:srcRect t="23334"/>
            <a:stretch>
              <a:fillRect/>
            </a:stretch>
          </p:blipFill>
          <p:spPr bwMode="auto">
            <a:xfrm>
              <a:off x="0" y="1600200"/>
              <a:ext cx="9144000" cy="5257800"/>
            </a:xfrm>
            <a:prstGeom prst="rect">
              <a:avLst/>
            </a:prstGeom>
            <a:noFill/>
            <a:ln w="9525">
              <a:noFill/>
              <a:miter lim="800000"/>
              <a:headEnd/>
              <a:tailEnd/>
            </a:ln>
          </p:spPr>
        </p:pic>
        <p:pic>
          <p:nvPicPr>
            <p:cNvPr id="5" name="Picture 8" descr="Overlay-HorizontalBridge.jpg"/>
            <p:cNvPicPr>
              <a:picLocks noChangeAspect="1"/>
            </p:cNvPicPr>
            <p:nvPr userDrawn="1"/>
          </p:nvPicPr>
          <p:blipFill>
            <a:blip r:embed="rId3"/>
            <a:srcRect/>
            <a:stretch>
              <a:fillRect/>
            </a:stretch>
          </p:blipFill>
          <p:spPr bwMode="auto">
            <a:xfrm>
              <a:off x="0" y="1372650"/>
              <a:ext cx="9144000" cy="267891"/>
            </a:xfrm>
            <a:prstGeom prst="rect">
              <a:avLst/>
            </a:prstGeom>
            <a:noFill/>
            <a:ln w="9525">
              <a:noFill/>
              <a:miter lim="800000"/>
              <a:headEnd/>
              <a:tailEnd/>
            </a:ln>
          </p:spPr>
        </p:pic>
      </p:grpSp>
      <p:sp>
        <p:nvSpPr>
          <p:cNvPr id="2" name="Title 1"/>
          <p:cNvSpPr>
            <a:spLocks noGrp="1"/>
          </p:cNvSpPr>
          <p:nvPr>
            <p:ph type="title"/>
          </p:nvPr>
        </p:nvSpPr>
        <p:spPr/>
        <p:txBody>
          <a:bodyPr/>
          <a:lstStyle/>
          <a:p>
            <a:r>
              <a:rPr lang="en-US" smtClean="0"/>
              <a:t>Click to edit Master title style</a:t>
            </a:r>
            <a:endParaRPr/>
          </a:p>
        </p:txBody>
      </p:sp>
      <p:sp>
        <p:nvSpPr>
          <p:cNvPr id="6" name="Date Placeholder 2"/>
          <p:cNvSpPr>
            <a:spLocks noGrp="1"/>
          </p:cNvSpPr>
          <p:nvPr>
            <p:ph type="dt" sz="half" idx="10"/>
          </p:nvPr>
        </p:nvSpPr>
        <p:spPr/>
        <p:txBody>
          <a:bodyPr/>
          <a:lstStyle>
            <a:lvl1pPr>
              <a:defRPr dirty="0"/>
            </a:lvl1pPr>
          </a:lstStyle>
          <a:p>
            <a:pPr>
              <a:defRPr/>
            </a:pPr>
            <a:endParaRPr lang="en-US"/>
          </a:p>
        </p:txBody>
      </p:sp>
      <p:sp>
        <p:nvSpPr>
          <p:cNvPr id="7" name="Footer Placeholder 3"/>
          <p:cNvSpPr>
            <a:spLocks noGrp="1"/>
          </p:cNvSpPr>
          <p:nvPr>
            <p:ph type="ftr" sz="quarter" idx="11"/>
          </p:nvPr>
        </p:nvSpPr>
        <p:spPr/>
        <p:txBody>
          <a:bodyPr/>
          <a:lstStyle>
            <a:lvl1pPr>
              <a:defRPr dirty="0"/>
            </a:lvl1pPr>
          </a:lstStyle>
          <a:p>
            <a:pPr>
              <a:defRPr/>
            </a:pPr>
            <a:endParaRPr lang="en-US"/>
          </a:p>
        </p:txBody>
      </p:sp>
      <p:sp>
        <p:nvSpPr>
          <p:cNvPr id="8" name="Slide Number Placeholder 4"/>
          <p:cNvSpPr>
            <a:spLocks noGrp="1"/>
          </p:cNvSpPr>
          <p:nvPr>
            <p:ph type="sldNum" sz="quarter" idx="12"/>
          </p:nvPr>
        </p:nvSpPr>
        <p:spPr/>
        <p:txBody>
          <a:bodyPr/>
          <a:lstStyle>
            <a:lvl1pPr>
              <a:defRPr/>
            </a:lvl1pPr>
          </a:lstStyle>
          <a:p>
            <a:pPr>
              <a:defRPr/>
            </a:pPr>
            <a:fld id="{D9827B03-88FE-5943-BA04-D063075F7726}"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Overlay-Blank.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dirty="0"/>
            </a:lvl1pPr>
          </a:lstStyle>
          <a:p>
            <a:pPr>
              <a:defRPr/>
            </a:pPr>
            <a:endParaRPr lang="en-US"/>
          </a:p>
        </p:txBody>
      </p:sp>
      <p:sp>
        <p:nvSpPr>
          <p:cNvPr id="4" name="Footer Placeholder 2"/>
          <p:cNvSpPr>
            <a:spLocks noGrp="1"/>
          </p:cNvSpPr>
          <p:nvPr>
            <p:ph type="ftr" sz="quarter" idx="11"/>
          </p:nvPr>
        </p:nvSpPr>
        <p:spPr/>
        <p:txBody>
          <a:bodyPr/>
          <a:lstStyle>
            <a:lvl1pPr>
              <a:defRPr dirty="0"/>
            </a:lvl1pPr>
          </a:lstStyle>
          <a:p>
            <a:pPr>
              <a:defRPr/>
            </a:pPr>
            <a:endParaRPr lang="en-US"/>
          </a:p>
        </p:txBody>
      </p:sp>
      <p:sp>
        <p:nvSpPr>
          <p:cNvPr id="5" name="Slide Number Placeholder 3"/>
          <p:cNvSpPr>
            <a:spLocks noGrp="1"/>
          </p:cNvSpPr>
          <p:nvPr>
            <p:ph type="sldNum" sz="quarter" idx="12"/>
          </p:nvPr>
        </p:nvSpPr>
        <p:spPr/>
        <p:txBody>
          <a:bodyPr/>
          <a:lstStyle>
            <a:lvl1pPr>
              <a:defRPr/>
            </a:lvl1pPr>
          </a:lstStyle>
          <a:p>
            <a:pPr>
              <a:defRPr/>
            </a:pPr>
            <a:fld id="{920AF2D8-10AB-A049-8099-BCC130F93D8A}"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5" name="Group 11"/>
          <p:cNvGrpSpPr>
            <a:grpSpLocks/>
          </p:cNvGrpSpPr>
          <p:nvPr/>
        </p:nvGrpSpPr>
        <p:grpSpPr bwMode="auto">
          <a:xfrm>
            <a:off x="4267200" y="0"/>
            <a:ext cx="4876800" cy="6858000"/>
            <a:chOff x="4267200" y="0"/>
            <a:chExt cx="4876800" cy="6858000"/>
          </a:xfrm>
        </p:grpSpPr>
        <p:pic>
          <p:nvPicPr>
            <p:cNvPr id="6" name="Picture 7" descr="Overlay-Blank.jpg"/>
            <p:cNvPicPr>
              <a:picLocks noChangeAspect="1"/>
            </p:cNvPicPr>
            <p:nvPr userDrawn="1"/>
          </p:nvPicPr>
          <p:blipFill>
            <a:blip r:embed="rId2"/>
            <a:srcRect l="4301" r="46875"/>
            <a:stretch>
              <a:fillRect/>
            </a:stretch>
          </p:blipFill>
          <p:spPr bwMode="auto">
            <a:xfrm>
              <a:off x="4495800" y="0"/>
              <a:ext cx="4648200" cy="6858000"/>
            </a:xfrm>
            <a:prstGeom prst="rect">
              <a:avLst/>
            </a:prstGeom>
            <a:noFill/>
            <a:ln w="9525">
              <a:noFill/>
              <a:miter lim="800000"/>
              <a:headEnd/>
              <a:tailEnd/>
            </a:ln>
          </p:spPr>
        </p:pic>
        <p:pic>
          <p:nvPicPr>
            <p:cNvPr id="7" name="Picture 8" descr="Overlay-VerticalBridge.jpg"/>
            <p:cNvPicPr>
              <a:picLocks noChangeAspect="1"/>
            </p:cNvPicPr>
            <p:nvPr userDrawn="1"/>
          </p:nvPicPr>
          <p:blipFill>
            <a:blip r:embed="rId3"/>
            <a:srcRect/>
            <a:stretch>
              <a:fillRect/>
            </a:stretch>
          </p:blipFill>
          <p:spPr bwMode="auto">
            <a:xfrm flipH="1">
              <a:off x="4267200" y="0"/>
              <a:ext cx="267891" cy="6858000"/>
            </a:xfrm>
            <a:prstGeom prst="rect">
              <a:avLst/>
            </a:prstGeom>
            <a:noFill/>
            <a:ln w="9525">
              <a:noFill/>
              <a:miter lim="800000"/>
              <a:headEnd/>
              <a:tailEnd/>
            </a:ln>
          </p:spPr>
        </p:pic>
      </p:grpSp>
      <p:sp>
        <p:nvSpPr>
          <p:cNvPr id="2" name="Title 1"/>
          <p:cNvSpPr>
            <a:spLocks noGrp="1"/>
          </p:cNvSpPr>
          <p:nvPr>
            <p:ph type="title"/>
          </p:nvPr>
        </p:nvSpPr>
        <p:spPr>
          <a:xfrm>
            <a:off x="381000" y="609600"/>
            <a:ext cx="3612776" cy="1537447"/>
          </a:xfrm>
        </p:spPr>
        <p:txBody>
          <a:bodyPr anchor="b"/>
          <a:lstStyle>
            <a:lvl1pPr algn="ctr">
              <a:lnSpc>
                <a:spcPct val="100000"/>
              </a:lnSpc>
              <a:defRPr sz="3600" b="0"/>
            </a:lvl1pPr>
          </a:lstStyle>
          <a:p>
            <a:r>
              <a:rPr lang="en-US" smtClean="0"/>
              <a:t>Click to edit Master title style</a:t>
            </a:r>
            <a:endParaRPr/>
          </a:p>
        </p:txBody>
      </p:sp>
      <p:sp>
        <p:nvSpPr>
          <p:cNvPr id="3" name="Content Placeholder 2"/>
          <p:cNvSpPr>
            <a:spLocks noGrp="1"/>
          </p:cNvSpPr>
          <p:nvPr>
            <p:ph idx="1"/>
          </p:nvPr>
        </p:nvSpPr>
        <p:spPr>
          <a:xfrm>
            <a:off x="4885859" y="381001"/>
            <a:ext cx="3813174" cy="5697537"/>
          </a:xfrm>
        </p:spPr>
        <p:txBody>
          <a:bodyPr>
            <a:normAutofit/>
          </a:bodyPr>
          <a:lstStyle>
            <a:lvl1pPr>
              <a:defRPr sz="2400" b="0"/>
            </a:lvl1pPr>
            <a:lvl2pPr>
              <a:defRPr sz="2200" b="0"/>
            </a:lvl2pPr>
            <a:lvl3pPr>
              <a:defRPr sz="2000" b="0"/>
            </a:lvl3pPr>
            <a:lvl4pPr>
              <a:defRPr sz="1800" b="0"/>
            </a:lvl4pPr>
            <a:lvl5pPr>
              <a:defRPr sz="1800" b="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00" y="2209801"/>
            <a:ext cx="3612776" cy="3200400"/>
          </a:xfrm>
        </p:spPr>
        <p:txBody>
          <a:bodyPr>
            <a:normAutofit/>
          </a:bodyPr>
          <a:lstStyle>
            <a:lvl1pPr marL="0" indent="0" algn="ctr">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dirty="0"/>
            </a:lvl1pPr>
          </a:lstStyle>
          <a:p>
            <a:pPr>
              <a:defRPr/>
            </a:pPr>
            <a:endParaRPr lang="en-US"/>
          </a:p>
        </p:txBody>
      </p:sp>
      <p:sp>
        <p:nvSpPr>
          <p:cNvPr id="9" name="Footer Placeholder 5"/>
          <p:cNvSpPr>
            <a:spLocks noGrp="1"/>
          </p:cNvSpPr>
          <p:nvPr>
            <p:ph type="ftr" sz="quarter" idx="11"/>
          </p:nvPr>
        </p:nvSpPr>
        <p:spPr/>
        <p:txBody>
          <a:bodyPr/>
          <a:lstStyle>
            <a:lvl1pPr>
              <a:defRPr dirty="0">
                <a:solidFill>
                  <a:schemeClr val="tx2"/>
                </a:solidFill>
              </a:defRPr>
            </a:lvl1pPr>
          </a:lstStyle>
          <a:p>
            <a:pPr>
              <a:defRPr/>
            </a:pPr>
            <a:endParaRPr lang="en-US"/>
          </a:p>
        </p:txBody>
      </p:sp>
      <p:sp>
        <p:nvSpPr>
          <p:cNvPr id="10" name="Slide Number Placeholder 6"/>
          <p:cNvSpPr>
            <a:spLocks noGrp="1"/>
          </p:cNvSpPr>
          <p:nvPr>
            <p:ph type="sldNum" sz="quarter" idx="12"/>
          </p:nvPr>
        </p:nvSpPr>
        <p:spPr/>
        <p:txBody>
          <a:bodyPr/>
          <a:lstStyle>
            <a:lvl1pPr algn="ctr">
              <a:defRPr>
                <a:solidFill>
                  <a:schemeClr val="tx2">
                    <a:lumMod val="40000"/>
                    <a:lumOff val="60000"/>
                  </a:schemeClr>
                </a:solidFill>
              </a:defRPr>
            </a:lvl1pPr>
          </a:lstStyle>
          <a:p>
            <a:pPr>
              <a:defRPr/>
            </a:pPr>
            <a:fld id="{CA68EE8C-42B6-834F-987D-E6D173EC01A1}"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92163" y="39688"/>
            <a:ext cx="7570787" cy="14128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792163" y="1762125"/>
            <a:ext cx="7570787"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51625" y="6356350"/>
            <a:ext cx="2133600" cy="365125"/>
          </a:xfrm>
          <a:prstGeom prst="rect">
            <a:avLst/>
          </a:prstGeom>
        </p:spPr>
        <p:txBody>
          <a:bodyPr vert="horz" lIns="91440" tIns="45720" rIns="91440" bIns="45720" rtlCol="0" anchor="ctr"/>
          <a:lstStyle>
            <a:lvl1pPr algn="r">
              <a:defRPr sz="1200" b="1" dirty="0">
                <a:solidFill>
                  <a:schemeClr val="tx2">
                    <a:lumMod val="40000"/>
                    <a:lumOff val="60000"/>
                  </a:schemeClr>
                </a:solidFill>
              </a:defRPr>
            </a:lvl1pPr>
          </a:lstStyle>
          <a:p>
            <a:pPr>
              <a:defRPr/>
            </a:pPr>
            <a:endParaRPr lang="en-US"/>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b="1">
                <a:solidFill>
                  <a:schemeClr val="tx2">
                    <a:lumMod val="40000"/>
                    <a:lumOff val="60000"/>
                  </a:schemeClr>
                </a:solidFill>
              </a:defRPr>
            </a:lvl1pPr>
          </a:lstStyle>
          <a:p>
            <a:pPr>
              <a:defRPr/>
            </a:pPr>
            <a:fld id="{CD2D5B02-4D85-9F4F-AC9E-87D022241007}" type="slidenum">
              <a:rPr lang="en-US"/>
              <a:pPr>
                <a:defRPr/>
              </a:pPr>
              <a:t>‹#›</a:t>
            </a:fld>
            <a:endParaRPr lang="en-US" dirty="0"/>
          </a:p>
        </p:txBody>
      </p:sp>
      <p:sp>
        <p:nvSpPr>
          <p:cNvPr id="5" name="Footer Placeholder 4"/>
          <p:cNvSpPr>
            <a:spLocks noGrp="1"/>
          </p:cNvSpPr>
          <p:nvPr>
            <p:ph type="ftr" sz="quarter" idx="3"/>
          </p:nvPr>
        </p:nvSpPr>
        <p:spPr>
          <a:xfrm>
            <a:off x="371475" y="6356350"/>
            <a:ext cx="2895600" cy="365125"/>
          </a:xfrm>
          <a:prstGeom prst="rect">
            <a:avLst/>
          </a:prstGeom>
        </p:spPr>
        <p:txBody>
          <a:bodyPr vert="horz" lIns="91440" tIns="45720" rIns="91440" bIns="45720" rtlCol="0" anchor="ctr"/>
          <a:lstStyle>
            <a:lvl1pPr algn="l">
              <a:defRPr sz="1200" b="1" dirty="0">
                <a:solidFill>
                  <a:schemeClr val="tx2">
                    <a:lumMod val="40000"/>
                    <a:lumOff val="60000"/>
                  </a:schemeClr>
                </a:solidFill>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5037" r:id="rId1"/>
    <p:sldLayoutId id="2147485038" r:id="rId2"/>
    <p:sldLayoutId id="2147485039" r:id="rId3"/>
    <p:sldLayoutId id="2147485040" r:id="rId4"/>
    <p:sldLayoutId id="2147485041" r:id="rId5"/>
    <p:sldLayoutId id="2147485042" r:id="rId6"/>
    <p:sldLayoutId id="2147485043" r:id="rId7"/>
    <p:sldLayoutId id="2147485044" r:id="rId8"/>
    <p:sldLayoutId id="2147485045" r:id="rId9"/>
    <p:sldLayoutId id="2147485046" r:id="rId10"/>
    <p:sldLayoutId id="2147485047" r:id="rId11"/>
    <p:sldLayoutId id="2147485048" r:id="rId12"/>
    <p:sldLayoutId id="2147485049" r:id="rId13"/>
    <p:sldLayoutId id="2147485050" r:id="rId14"/>
  </p:sldLayoutIdLst>
  <p:txStyles>
    <p:titleStyle>
      <a:lvl1pPr algn="ctr" rtl="0" eaLnBrk="0" fontAlgn="base" hangingPunct="0">
        <a:lnSpc>
          <a:spcPts val="6000"/>
        </a:lnSpc>
        <a:spcBef>
          <a:spcPct val="0"/>
        </a:spcBef>
        <a:spcAft>
          <a:spcPct val="0"/>
        </a:spcAft>
        <a:defRPr sz="5400" kern="1200">
          <a:solidFill>
            <a:schemeClr val="tx2"/>
          </a:solidFill>
          <a:latin typeface="+mn-lt"/>
          <a:ea typeface="ＭＳ Ｐゴシック" pitchFamily="-1" charset="-128"/>
          <a:cs typeface="ＭＳ Ｐゴシック" pitchFamily="-1" charset="-128"/>
        </a:defRPr>
      </a:lvl1pPr>
      <a:lvl2pPr algn="ctr" rtl="0" eaLnBrk="0" fontAlgn="base" hangingPunct="0">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2pPr>
      <a:lvl3pPr algn="ctr" rtl="0" eaLnBrk="0" fontAlgn="base" hangingPunct="0">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3pPr>
      <a:lvl4pPr algn="ctr" rtl="0" eaLnBrk="0" fontAlgn="base" hangingPunct="0">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4pPr>
      <a:lvl5pPr algn="ctr" rtl="0" eaLnBrk="0" fontAlgn="base" hangingPunct="0">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5pPr>
      <a:lvl6pPr marL="457200" algn="ctr" rtl="0" fontAlgn="base">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6pPr>
      <a:lvl7pPr marL="914400" algn="ctr" rtl="0" fontAlgn="base">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7pPr>
      <a:lvl8pPr marL="1371600" algn="ctr" rtl="0" fontAlgn="base">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8pPr>
      <a:lvl9pPr marL="1828800" algn="ctr" rtl="0" fontAlgn="base">
        <a:lnSpc>
          <a:spcPts val="6000"/>
        </a:lnSpc>
        <a:spcBef>
          <a:spcPct val="0"/>
        </a:spcBef>
        <a:spcAft>
          <a:spcPct val="0"/>
        </a:spcAft>
        <a:defRPr sz="5400">
          <a:solidFill>
            <a:schemeClr val="tx2"/>
          </a:solidFill>
          <a:latin typeface="Candara" pitchFamily="-1" charset="0"/>
          <a:ea typeface="ＭＳ Ｐゴシック" pitchFamily="-1" charset="-128"/>
          <a:cs typeface="ＭＳ Ｐゴシック" pitchFamily="-1" charset="-128"/>
        </a:defRPr>
      </a:lvl9pPr>
    </p:titleStyle>
    <p:bodyStyle>
      <a:lvl1pPr marL="342900" indent="-342900" algn="l" rtl="0" eaLnBrk="0" fontAlgn="base" hangingPunct="0">
        <a:spcBef>
          <a:spcPts val="2400"/>
        </a:spcBef>
        <a:spcAft>
          <a:spcPct val="0"/>
        </a:spcAft>
        <a:buClr>
          <a:srgbClr val="BAABE3"/>
        </a:buClr>
        <a:buFont typeface="Candara" pitchFamily="-1" charset="0"/>
        <a:buChar char="•"/>
        <a:defRPr sz="2800" kern="1200">
          <a:solidFill>
            <a:schemeClr val="tx2"/>
          </a:solidFill>
          <a:latin typeface="+mn-lt"/>
          <a:ea typeface="ＭＳ Ｐゴシック" pitchFamily="-1" charset="-128"/>
          <a:cs typeface="ＭＳ Ｐゴシック" pitchFamily="-1" charset="-128"/>
        </a:defRPr>
      </a:lvl1pPr>
      <a:lvl2pPr marL="685800" indent="-336550" algn="l" rtl="0" eaLnBrk="0" fontAlgn="base" hangingPunct="0">
        <a:spcBef>
          <a:spcPts val="600"/>
        </a:spcBef>
        <a:spcAft>
          <a:spcPct val="0"/>
        </a:spcAft>
        <a:buClr>
          <a:schemeClr val="tx2"/>
        </a:buClr>
        <a:buFont typeface="Candara" pitchFamily="-1" charset="0"/>
        <a:buChar char="•"/>
        <a:defRPr sz="2600" kern="1200">
          <a:solidFill>
            <a:schemeClr val="tx2"/>
          </a:solidFill>
          <a:latin typeface="+mn-lt"/>
          <a:ea typeface="ＭＳ Ｐゴシック" pitchFamily="-1" charset="-128"/>
          <a:cs typeface="+mn-cs"/>
        </a:defRPr>
      </a:lvl2pPr>
      <a:lvl3pPr marL="1035050" indent="-349250" algn="l" rtl="0" eaLnBrk="0" fontAlgn="base" hangingPunct="0">
        <a:spcBef>
          <a:spcPts val="600"/>
        </a:spcBef>
        <a:spcAft>
          <a:spcPct val="0"/>
        </a:spcAft>
        <a:buClr>
          <a:srgbClr val="BAABE3"/>
        </a:buClr>
        <a:buFont typeface="Candara" pitchFamily="-1" charset="0"/>
        <a:buChar char="•"/>
        <a:defRPr sz="2400" kern="1200">
          <a:solidFill>
            <a:schemeClr val="tx2"/>
          </a:solidFill>
          <a:latin typeface="+mn-lt"/>
          <a:ea typeface="ＭＳ Ｐゴシック" pitchFamily="-1" charset="-128"/>
          <a:cs typeface="+mn-cs"/>
        </a:defRPr>
      </a:lvl3pPr>
      <a:lvl4pPr marL="1371600" indent="-336550" algn="l" rtl="0" eaLnBrk="0" fontAlgn="base" hangingPunct="0">
        <a:spcBef>
          <a:spcPts val="600"/>
        </a:spcBef>
        <a:spcAft>
          <a:spcPct val="0"/>
        </a:spcAft>
        <a:buClr>
          <a:schemeClr val="tx2"/>
        </a:buClr>
        <a:buFont typeface="Candara" pitchFamily="-1" charset="0"/>
        <a:buChar char="•"/>
        <a:defRPr sz="2200" kern="1200">
          <a:solidFill>
            <a:schemeClr val="tx2"/>
          </a:solidFill>
          <a:latin typeface="+mn-lt"/>
          <a:ea typeface="ＭＳ Ｐゴシック" pitchFamily="-1" charset="-128"/>
          <a:cs typeface="+mn-cs"/>
        </a:defRPr>
      </a:lvl4pPr>
      <a:lvl5pPr marL="1720850" indent="-349250" algn="l" rtl="0" eaLnBrk="0" fontAlgn="base" hangingPunct="0">
        <a:spcBef>
          <a:spcPts val="600"/>
        </a:spcBef>
        <a:spcAft>
          <a:spcPct val="0"/>
        </a:spcAft>
        <a:buClr>
          <a:srgbClr val="BAABE3"/>
        </a:buClr>
        <a:buFont typeface="Candara" pitchFamily="-1" charset="0"/>
        <a:buChar char="•"/>
        <a:defRPr sz="2000" kern="1200">
          <a:solidFill>
            <a:schemeClr val="tx2"/>
          </a:solidFill>
          <a:latin typeface="+mn-lt"/>
          <a:ea typeface="ＭＳ Ｐゴシック" pitchFamily="-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graui.de/code/elliptic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854200" y="3694113"/>
            <a:ext cx="5446713" cy="1470025"/>
          </a:xfrm>
        </p:spPr>
        <p:txBody>
          <a:bodyPr>
            <a:noAutofit/>
          </a:bodyPr>
          <a:lstStyle/>
          <a:p>
            <a:pPr eaLnBrk="1" hangingPunct="1">
              <a:defRPr/>
            </a:pPr>
            <a:r>
              <a:rPr lang="en-US" dirty="0"/>
              <a:t>Cryptography and Network Security</a:t>
            </a:r>
            <a:endParaRPr lang="en-AU" dirty="0"/>
          </a:p>
        </p:txBody>
      </p:sp>
      <p:sp>
        <p:nvSpPr>
          <p:cNvPr id="17411" name="Rectangle 3"/>
          <p:cNvSpPr>
            <a:spLocks noGrp="1" noChangeArrowheads="1"/>
          </p:cNvSpPr>
          <p:nvPr>
            <p:ph type="subTitle" idx="1"/>
          </p:nvPr>
        </p:nvSpPr>
        <p:spPr>
          <a:xfrm>
            <a:off x="1854200" y="5203825"/>
            <a:ext cx="5446713" cy="852488"/>
          </a:xfrm>
        </p:spPr>
        <p:txBody>
          <a:bodyPr/>
          <a:lstStyle/>
          <a:p>
            <a:pPr eaLnBrk="1" hangingPunct="1">
              <a:buFont typeface="Wingdings" pitchFamily="-1" charset="2"/>
              <a:buNone/>
            </a:pPr>
            <a:r>
              <a:rPr lang="en-US" dirty="0" smtClean="0"/>
              <a:t>Sixth Edition</a:t>
            </a:r>
          </a:p>
          <a:p>
            <a:pPr eaLnBrk="1" hangingPunct="1">
              <a:buFont typeface="Wingdings" pitchFamily="-1" charset="2"/>
              <a:buNone/>
            </a:pPr>
            <a:r>
              <a:rPr lang="en-US" dirty="0" smtClean="0"/>
              <a:t>by William Stallings	</a:t>
            </a:r>
          </a:p>
          <a:p>
            <a:pPr eaLnBrk="1" hangingPunct="1">
              <a:buFont typeface="Wingdings" pitchFamily="-1" charset="2"/>
              <a:buNone/>
            </a:pPr>
            <a:endParaRPr lang="en-US" dirty="0" smtClean="0"/>
          </a:p>
        </p:txBody>
      </p:sp>
      <p:pic>
        <p:nvPicPr>
          <p:cNvPr id="7" name="Picture Placeholder 4" descr="crypto.jpg"/>
          <p:cNvPicPr>
            <a:picLocks noGrp="1" noChangeAspect="1"/>
          </p:cNvPicPr>
          <p:nvPr>
            <p:ph type="pic" sz="quarter" idx="12"/>
          </p:nvPr>
        </p:nvPicPr>
        <p:blipFill>
          <a:blip r:embed="rId3">
            <a:alphaModFix/>
            <a:lum bright="28000"/>
          </a:blip>
          <a:srcRect l="-16674" t="-1111" r="-18211" b="44444"/>
          <a:stretch>
            <a:fillRect/>
          </a:stretch>
        </p:blipFill>
        <p:spPr>
          <a:xfrm>
            <a:off x="3581400" y="1447800"/>
            <a:ext cx="2109547" cy="1209027"/>
          </a:xfrm>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24"/>
          <p:cNvSpPr txBox="1">
            <a:spLocks noGrp="1"/>
          </p:cNvSpPr>
          <p:nvPr>
            <p:ph type="title"/>
          </p:nvPr>
        </p:nvSpPr>
        <p:spPr>
          <a:xfrm>
            <a:off x="-152400" y="62753"/>
            <a:ext cx="9448800"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000"/>
              <a:buFont typeface="Libre Baskerville"/>
              <a:buNone/>
            </a:pPr>
            <a:r>
              <a:rPr lang="en-US" sz="4000"/>
              <a:t>Table 3.2</a:t>
            </a:r>
            <a:r>
              <a:rPr lang="en-US"/>
              <a:t/>
            </a:r>
            <a:br>
              <a:rPr lang="en-US"/>
            </a:br>
            <a:r>
              <a:rPr lang="en-US" sz="2800"/>
              <a:t>applications for public-key cryptosystems</a:t>
            </a:r>
            <a:endParaRPr sz="3200"/>
          </a:p>
        </p:txBody>
      </p:sp>
      <p:sp>
        <p:nvSpPr>
          <p:cNvPr id="397" name="Google Shape;397;p24"/>
          <p:cNvSpPr txBox="1">
            <a:spLocks noGrp="1"/>
          </p:cNvSpPr>
          <p:nvPr>
            <p:ph type="ftr" idx="11"/>
          </p:nvPr>
        </p:nvSpPr>
        <p:spPr>
          <a:xfrm>
            <a:off x="0" y="6492875"/>
            <a:ext cx="5562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2" name="Picture 1"/>
          <p:cNvPicPr>
            <a:picLocks noChangeAspect="1"/>
          </p:cNvPicPr>
          <p:nvPr/>
        </p:nvPicPr>
        <p:blipFill>
          <a:blip r:embed="rId3"/>
          <a:stretch>
            <a:fillRect/>
          </a:stretch>
        </p:blipFill>
        <p:spPr>
          <a:xfrm>
            <a:off x="599606" y="2665216"/>
            <a:ext cx="8240182" cy="2067213"/>
          </a:xfrm>
          <a:prstGeom prst="rect">
            <a:avLst/>
          </a:prstGeom>
        </p:spPr>
      </p:pic>
    </p:spTree>
    <p:extLst>
      <p:ext uri="{BB962C8B-B14F-4D97-AF65-F5344CB8AC3E}">
        <p14:creationId xmlns:p14="http://schemas.microsoft.com/office/powerpoint/2010/main" val="2021130008"/>
      </p:ext>
    </p:extLst>
  </p:cSld>
  <p:clrMapOvr>
    <a:masterClrMapping/>
  </p:clrMapOvr>
  <p:transition spd="med">
    <p:zoom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7"/>
          <p:cNvSpPr txBox="1">
            <a:spLocks noGrp="1"/>
          </p:cNvSpPr>
          <p:nvPr>
            <p:ph type="title"/>
          </p:nvPr>
        </p:nvSpPr>
        <p:spPr>
          <a:xfrm>
            <a:off x="779463" y="62753"/>
            <a:ext cx="7583488" cy="1283167"/>
          </a:xfrm>
          <a:prstGeom prst="rect">
            <a:avLst/>
          </a:prstGeom>
          <a:noFill/>
          <a:ln>
            <a:noFill/>
          </a:ln>
        </p:spPr>
        <p:txBody>
          <a:bodyPr spcFirstLastPara="1" wrap="square" lIns="91425" tIns="45700" rIns="91425" bIns="45700" anchor="ctr" anchorCtr="0">
            <a:noAutofit/>
          </a:bodyPr>
          <a:lstStyle/>
          <a:p>
            <a:pPr lvl="0">
              <a:buSzPts val="4800"/>
            </a:pPr>
            <a:r>
              <a:rPr lang="en-AU" sz="4000" dirty="0" smtClean="0"/>
              <a:t>Public-Key Cryptosystem:  </a:t>
            </a:r>
            <a:r>
              <a:rPr lang="en-AU" sz="4000" kern="1200" dirty="0" smtClean="0">
                <a:solidFill>
                  <a:schemeClr val="tx2"/>
                </a:solidFill>
                <a:ea typeface="ＭＳ Ｐゴシック" pitchFamily="-84" charset="-128"/>
                <a:cs typeface="ＭＳ Ｐゴシック" pitchFamily="-84" charset="-128"/>
              </a:rPr>
              <a:t>Secrecy</a:t>
            </a:r>
            <a:endParaRPr sz="4000" dirty="0"/>
          </a:p>
        </p:txBody>
      </p:sp>
      <p:sp>
        <p:nvSpPr>
          <p:cNvPr id="419" name="Google Shape;419;p27"/>
          <p:cNvSpPr txBox="1">
            <a:spLocks noGrp="1"/>
          </p:cNvSpPr>
          <p:nvPr>
            <p:ph type="ftr" idx="11"/>
          </p:nvPr>
        </p:nvSpPr>
        <p:spPr>
          <a:xfrm>
            <a:off x="0" y="6492875"/>
            <a:ext cx="4343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6" name="Picture 5" descr="f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4545" t="9412" r="4545" b="9412"/>
              <a:stretch>
                <a:fillRect/>
              </a:stretch>
            </p:blipFill>
          </mc:Choice>
          <mc:Fallback>
            <p:blipFill>
              <a:blip r:embed="rId4"/>
              <a:srcRect l="4545" t="9412" r="4545" b="9412"/>
              <a:stretch>
                <a:fillRect/>
              </a:stretch>
            </p:blipFill>
          </mc:Fallback>
        </mc:AlternateContent>
        <p:spPr>
          <a:xfrm>
            <a:off x="342107" y="1717964"/>
            <a:ext cx="8458200" cy="4774911"/>
          </a:xfrm>
          <a:prstGeom prst="rect">
            <a:avLst/>
          </a:prstGeom>
        </p:spPr>
      </p:pic>
    </p:spTree>
    <p:extLst>
      <p:ext uri="{BB962C8B-B14F-4D97-AF65-F5344CB8AC3E}">
        <p14:creationId xmlns:p14="http://schemas.microsoft.com/office/powerpoint/2010/main" val="3720101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7"/>
          <p:cNvSpPr txBox="1">
            <a:spLocks noGrp="1"/>
          </p:cNvSpPr>
          <p:nvPr>
            <p:ph type="title"/>
          </p:nvPr>
        </p:nvSpPr>
        <p:spPr>
          <a:xfrm>
            <a:off x="779463" y="62753"/>
            <a:ext cx="7583488" cy="1283167"/>
          </a:xfrm>
          <a:prstGeom prst="rect">
            <a:avLst/>
          </a:prstGeom>
          <a:noFill/>
          <a:ln>
            <a:noFill/>
          </a:ln>
        </p:spPr>
        <p:txBody>
          <a:bodyPr spcFirstLastPara="1" wrap="square" lIns="91425" tIns="45700" rIns="91425" bIns="45700" anchor="ctr" anchorCtr="0">
            <a:noAutofit/>
          </a:bodyPr>
          <a:lstStyle/>
          <a:p>
            <a:pPr lvl="0" fontAlgn="base">
              <a:lnSpc>
                <a:spcPts val="6000"/>
              </a:lnSpc>
              <a:spcBef>
                <a:spcPct val="0"/>
              </a:spcBef>
              <a:spcAft>
                <a:spcPct val="0"/>
              </a:spcAft>
              <a:buClrTx/>
              <a:buSzTx/>
              <a:defRPr/>
            </a:pPr>
            <a:r>
              <a:rPr lang="en-AU" sz="4000" dirty="0"/>
              <a:t>Public-Key Cryptosystem:  </a:t>
            </a:r>
            <a:r>
              <a:rPr lang="en-AU" sz="4000" kern="1200" dirty="0">
                <a:solidFill>
                  <a:schemeClr val="tx2"/>
                </a:solidFill>
                <a:ea typeface="ＭＳ Ｐゴシック" pitchFamily="-84" charset="-128"/>
                <a:cs typeface="ＭＳ Ｐゴシック" pitchFamily="-84" charset="-128"/>
              </a:rPr>
              <a:t>Authentication</a:t>
            </a:r>
          </a:p>
        </p:txBody>
      </p:sp>
      <p:sp>
        <p:nvSpPr>
          <p:cNvPr id="419" name="Google Shape;419;p27"/>
          <p:cNvSpPr txBox="1">
            <a:spLocks noGrp="1"/>
          </p:cNvSpPr>
          <p:nvPr>
            <p:ph type="ftr" idx="11"/>
          </p:nvPr>
        </p:nvSpPr>
        <p:spPr>
          <a:xfrm>
            <a:off x="0" y="6492875"/>
            <a:ext cx="4343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6" name="Picture 5" descr="f3.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4545" t="9412" r="4545" b="8235"/>
              <a:stretch>
                <a:fillRect/>
              </a:stretch>
            </p:blipFill>
          </mc:Choice>
          <mc:Fallback>
            <p:blipFill>
              <a:blip r:embed="rId4"/>
              <a:srcRect l="4545" t="9412" r="4545" b="8235"/>
              <a:stretch>
                <a:fillRect/>
              </a:stretch>
            </p:blipFill>
          </mc:Fallback>
        </mc:AlternateContent>
        <p:spPr>
          <a:xfrm>
            <a:off x="380195" y="1537854"/>
            <a:ext cx="8382023" cy="4955021"/>
          </a:xfrm>
          <a:prstGeom prst="rect">
            <a:avLst/>
          </a:prstGeom>
        </p:spPr>
      </p:pic>
    </p:spTree>
    <p:extLst>
      <p:ext uri="{BB962C8B-B14F-4D97-AF65-F5344CB8AC3E}">
        <p14:creationId xmlns:p14="http://schemas.microsoft.com/office/powerpoint/2010/main" val="3616096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7"/>
          <p:cNvSpPr txBox="1">
            <a:spLocks noGrp="1"/>
          </p:cNvSpPr>
          <p:nvPr>
            <p:ph type="title"/>
          </p:nvPr>
        </p:nvSpPr>
        <p:spPr>
          <a:xfrm>
            <a:off x="779463" y="62753"/>
            <a:ext cx="7583488" cy="1283167"/>
          </a:xfrm>
          <a:prstGeom prst="rect">
            <a:avLst/>
          </a:prstGeom>
          <a:noFill/>
          <a:ln>
            <a:noFill/>
          </a:ln>
        </p:spPr>
        <p:txBody>
          <a:bodyPr spcFirstLastPara="1" wrap="square" lIns="91425" tIns="45700" rIns="91425" bIns="45700" anchor="ctr" anchorCtr="0">
            <a:noAutofit/>
          </a:bodyPr>
          <a:lstStyle/>
          <a:p>
            <a:pPr lvl="0" fontAlgn="base">
              <a:lnSpc>
                <a:spcPts val="6000"/>
              </a:lnSpc>
              <a:spcBef>
                <a:spcPct val="0"/>
              </a:spcBef>
              <a:spcAft>
                <a:spcPct val="0"/>
              </a:spcAft>
              <a:buClrTx/>
              <a:buSzTx/>
              <a:defRPr/>
            </a:pPr>
            <a:r>
              <a:rPr lang="en-AU" sz="4000" dirty="0"/>
              <a:t>Public-Key Cryptosystem:  </a:t>
            </a:r>
            <a:r>
              <a:rPr lang="en-AU" sz="4000" kern="1200" dirty="0" smtClean="0">
                <a:solidFill>
                  <a:schemeClr val="tx2"/>
                </a:solidFill>
                <a:ea typeface="ＭＳ Ｐゴシック" pitchFamily="-84" charset="-128"/>
                <a:cs typeface="ＭＳ Ｐゴシック" pitchFamily="-84" charset="-128"/>
              </a:rPr>
              <a:t>Authentication &amp; Secrecy</a:t>
            </a:r>
            <a:endParaRPr lang="en-AU" sz="4000" kern="1200" dirty="0">
              <a:solidFill>
                <a:schemeClr val="tx2"/>
              </a:solidFill>
              <a:ea typeface="ＭＳ Ｐゴシック" pitchFamily="-84" charset="-128"/>
              <a:cs typeface="ＭＳ Ｐゴシック" pitchFamily="-84" charset="-128"/>
            </a:endParaRPr>
          </a:p>
        </p:txBody>
      </p:sp>
      <p:sp>
        <p:nvSpPr>
          <p:cNvPr id="419" name="Google Shape;419;p27"/>
          <p:cNvSpPr txBox="1">
            <a:spLocks noGrp="1"/>
          </p:cNvSpPr>
          <p:nvPr>
            <p:ph type="ftr" idx="11"/>
          </p:nvPr>
        </p:nvSpPr>
        <p:spPr>
          <a:xfrm>
            <a:off x="0" y="6492875"/>
            <a:ext cx="4343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5" name="Picture 4" descr="f4.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b="10588"/>
              <a:stretch>
                <a:fillRect/>
              </a:stretch>
            </p:blipFill>
          </mc:Choice>
          <mc:Fallback>
            <p:blipFill>
              <a:blip r:embed="rId4"/>
              <a:srcRect b="10588"/>
              <a:stretch>
                <a:fillRect/>
              </a:stretch>
            </p:blipFill>
          </mc:Fallback>
        </mc:AlternateContent>
        <p:spPr>
          <a:xfrm>
            <a:off x="133677" y="1129146"/>
            <a:ext cx="8875059" cy="5363729"/>
          </a:xfrm>
          <a:prstGeom prst="rect">
            <a:avLst/>
          </a:prstGeom>
        </p:spPr>
      </p:pic>
    </p:spTree>
    <p:extLst>
      <p:ext uri="{BB962C8B-B14F-4D97-AF65-F5344CB8AC3E}">
        <p14:creationId xmlns:p14="http://schemas.microsoft.com/office/powerpoint/2010/main" val="3950837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AU" dirty="0" smtClean="0"/>
              <a:t>Public-Key </a:t>
            </a:r>
            <a:r>
              <a:rPr lang="en-AU" sz="4000" dirty="0" smtClean="0"/>
              <a:t>Requirements</a:t>
            </a:r>
            <a:endParaRPr lang="en-AU" dirty="0"/>
          </a:p>
        </p:txBody>
      </p:sp>
      <p:sp>
        <p:nvSpPr>
          <p:cNvPr id="55299" name="Rectangle 3"/>
          <p:cNvSpPr>
            <a:spLocks noGrp="1" noChangeArrowheads="1"/>
          </p:cNvSpPr>
          <p:nvPr>
            <p:ph idx="1"/>
          </p:nvPr>
        </p:nvSpPr>
        <p:spPr>
          <a:xfrm>
            <a:off x="203200" y="1892300"/>
            <a:ext cx="8686800" cy="4038600"/>
          </a:xfrm>
        </p:spPr>
        <p:txBody>
          <a:bodyPr>
            <a:normAutofit fontScale="92500" lnSpcReduction="10000"/>
          </a:bodyPr>
          <a:lstStyle/>
          <a:p>
            <a:pPr>
              <a:spcBef>
                <a:spcPts val="1200"/>
              </a:spcBef>
              <a:spcAft>
                <a:spcPts val="1200"/>
              </a:spcAft>
              <a:buFont typeface="Wingdings" panose="05000000000000000000" pitchFamily="2" charset="2"/>
              <a:buChar char="Ø"/>
            </a:pPr>
            <a:r>
              <a:rPr lang="en-US" sz="3000" b="1" dirty="0" smtClean="0"/>
              <a:t>It </a:t>
            </a:r>
            <a:r>
              <a:rPr lang="en-US" sz="3000" b="1" dirty="0"/>
              <a:t>must be </a:t>
            </a:r>
            <a:r>
              <a:rPr lang="en-US" sz="3000" b="1" dirty="0" smtClean="0"/>
              <a:t>computationally: </a:t>
            </a:r>
            <a:endParaRPr lang="en-US" sz="3000" b="1" dirty="0"/>
          </a:p>
          <a:p>
            <a:pPr marL="685800" indent="-279400">
              <a:spcBef>
                <a:spcPts val="600"/>
              </a:spcBef>
              <a:buFont typeface="Wingdings" panose="05000000000000000000" pitchFamily="2" charset="2"/>
              <a:buChar char="ü"/>
            </a:pPr>
            <a:r>
              <a:rPr lang="en-US" dirty="0" smtClean="0"/>
              <a:t>easy </a:t>
            </a:r>
            <a:r>
              <a:rPr lang="en-US" dirty="0"/>
              <a:t>to generate a public / private key pair </a:t>
            </a:r>
          </a:p>
          <a:p>
            <a:pPr marL="685800" indent="-279400">
              <a:spcBef>
                <a:spcPts val="600"/>
              </a:spcBef>
              <a:buFont typeface="Wingdings" panose="05000000000000000000" pitchFamily="2" charset="2"/>
              <a:buChar char="ü"/>
            </a:pPr>
            <a:r>
              <a:rPr lang="en-US" dirty="0" smtClean="0"/>
              <a:t>hard </a:t>
            </a:r>
            <a:r>
              <a:rPr lang="en-US" dirty="0"/>
              <a:t>to determine the private </a:t>
            </a:r>
            <a:r>
              <a:rPr lang="en-US" dirty="0" smtClean="0"/>
              <a:t>key </a:t>
            </a:r>
            <a:r>
              <a:rPr lang="en-US" dirty="0"/>
              <a:t>given the public </a:t>
            </a:r>
            <a:r>
              <a:rPr lang="en-US" dirty="0" smtClean="0"/>
              <a:t>key</a:t>
            </a:r>
          </a:p>
          <a:p>
            <a:pPr marL="685800" indent="-279400">
              <a:spcBef>
                <a:spcPts val="600"/>
              </a:spcBef>
              <a:buFont typeface="Wingdings" panose="05000000000000000000" pitchFamily="2" charset="2"/>
              <a:buChar char="ü"/>
            </a:pPr>
            <a:r>
              <a:rPr lang="en-US" dirty="0" smtClean="0"/>
              <a:t>easy </a:t>
            </a:r>
            <a:r>
              <a:rPr lang="en-US" dirty="0"/>
              <a:t>to encrypt using the public </a:t>
            </a:r>
            <a:r>
              <a:rPr lang="en-US" dirty="0" smtClean="0"/>
              <a:t>key</a:t>
            </a:r>
          </a:p>
          <a:p>
            <a:pPr marL="685800" indent="-279400">
              <a:spcBef>
                <a:spcPts val="600"/>
              </a:spcBef>
              <a:buFont typeface="Wingdings" panose="05000000000000000000" pitchFamily="2" charset="2"/>
              <a:buChar char="ü"/>
            </a:pPr>
            <a:r>
              <a:rPr lang="en-US" dirty="0" smtClean="0"/>
              <a:t>easy </a:t>
            </a:r>
            <a:r>
              <a:rPr lang="en-US" dirty="0"/>
              <a:t>to decrypt using the private </a:t>
            </a:r>
            <a:r>
              <a:rPr lang="en-US" dirty="0" smtClean="0"/>
              <a:t>key</a:t>
            </a:r>
          </a:p>
          <a:p>
            <a:pPr marL="685800" indent="-279400">
              <a:spcBef>
                <a:spcPts val="600"/>
              </a:spcBef>
              <a:buFont typeface="Wingdings" panose="05000000000000000000" pitchFamily="2" charset="2"/>
              <a:buChar char="ü"/>
            </a:pPr>
            <a:r>
              <a:rPr lang="en-US" dirty="0" smtClean="0"/>
              <a:t>hard </a:t>
            </a:r>
            <a:r>
              <a:rPr lang="en-US" dirty="0"/>
              <a:t>to recover the plaintext message from just the ciphertext and the public </a:t>
            </a:r>
            <a:r>
              <a:rPr lang="en-US" dirty="0" smtClean="0"/>
              <a:t>key</a:t>
            </a:r>
          </a:p>
          <a:p>
            <a:pPr marL="685800" indent="-279400">
              <a:spcBef>
                <a:spcPts val="600"/>
              </a:spcBef>
              <a:buFont typeface="Wingdings" panose="05000000000000000000" pitchFamily="2" charset="2"/>
              <a:buChar char="ü"/>
            </a:pPr>
            <a:r>
              <a:rPr lang="en-US" dirty="0" smtClean="0">
                <a:ea typeface="ＭＳ Ｐゴシック" pitchFamily="-84" charset="-128"/>
                <a:cs typeface="ＭＳ Ｐゴシック" pitchFamily="-84" charset="-128"/>
              </a:rPr>
              <a:t>(optional</a:t>
            </a:r>
            <a:r>
              <a:rPr lang="en-US" dirty="0">
                <a:ea typeface="ＭＳ Ｐゴシック" pitchFamily="-84" charset="-128"/>
                <a:cs typeface="ＭＳ Ｐゴシック" pitchFamily="-84" charset="-128"/>
              </a:rPr>
              <a:t>) The two keys can be applied in either order:  </a:t>
            </a:r>
            <a:endParaRPr lang="en-US" dirty="0" smtClean="0">
              <a:ea typeface="ＭＳ Ｐゴシック" pitchFamily="-84" charset="-128"/>
              <a:cs typeface="ＭＳ Ｐゴシック" pitchFamily="-84" charset="-128"/>
            </a:endParaRPr>
          </a:p>
          <a:p>
            <a:pPr marL="406400" indent="0" algn="ctr">
              <a:spcBef>
                <a:spcPts val="600"/>
              </a:spcBef>
              <a:buNone/>
            </a:pPr>
            <a:r>
              <a:rPr lang="en-US" dirty="0">
                <a:ea typeface="ＭＳ Ｐゴシック" pitchFamily="-84" charset="-128"/>
                <a:cs typeface="ＭＳ Ｐゴシック" pitchFamily="-84" charset="-128"/>
              </a:rPr>
              <a:t>	</a:t>
            </a:r>
            <a:r>
              <a:rPr lang="en-US" sz="2600" dirty="0" smtClean="0">
                <a:ea typeface="ＭＳ Ｐゴシック" pitchFamily="-84" charset="-128"/>
                <a:cs typeface="ＭＳ Ｐゴシック" pitchFamily="-84" charset="-128"/>
              </a:rPr>
              <a:t>M </a:t>
            </a:r>
            <a:r>
              <a:rPr lang="en-US" sz="2600" dirty="0">
                <a:ea typeface="ＭＳ Ｐゴシック" pitchFamily="-84" charset="-128"/>
                <a:cs typeface="ＭＳ Ｐゴシック" pitchFamily="-84" charset="-128"/>
              </a:rPr>
              <a:t>= D[</a:t>
            </a:r>
            <a:r>
              <a:rPr lang="en-US" sz="2600" dirty="0" err="1">
                <a:ea typeface="ＭＳ Ｐゴシック" pitchFamily="-84" charset="-128"/>
                <a:cs typeface="ＭＳ Ｐゴシック" pitchFamily="-84" charset="-128"/>
              </a:rPr>
              <a:t>PU</a:t>
            </a:r>
            <a:r>
              <a:rPr lang="en-US" sz="2600" baseline="-25000" dirty="0" err="1">
                <a:solidFill>
                  <a:schemeClr val="tx1"/>
                </a:solidFill>
                <a:ea typeface="ＭＳ Ｐゴシック" pitchFamily="-84" charset="-128"/>
                <a:cs typeface="ＭＳ Ｐゴシック" pitchFamily="-84" charset="-128"/>
              </a:rPr>
              <a:t>b</a:t>
            </a:r>
            <a:r>
              <a:rPr lang="en-US" sz="2600" dirty="0">
                <a:ea typeface="ＭＳ Ｐゴシック" pitchFamily="-84" charset="-128"/>
                <a:cs typeface="ＭＳ Ｐゴシック" pitchFamily="-84" charset="-128"/>
              </a:rPr>
              <a:t> , E(</a:t>
            </a:r>
            <a:r>
              <a:rPr lang="en-US" sz="2600" dirty="0" err="1">
                <a:ea typeface="ＭＳ Ｐゴシック" pitchFamily="-84" charset="-128"/>
                <a:cs typeface="ＭＳ Ｐゴシック" pitchFamily="-84" charset="-128"/>
              </a:rPr>
              <a:t>PR</a:t>
            </a:r>
            <a:r>
              <a:rPr lang="en-US" sz="2600" baseline="-25000" dirty="0" err="1">
                <a:solidFill>
                  <a:schemeClr val="tx1"/>
                </a:solidFill>
                <a:ea typeface="ＭＳ Ｐゴシック" pitchFamily="-84" charset="-128"/>
                <a:cs typeface="ＭＳ Ｐゴシック" pitchFamily="-84" charset="-128"/>
              </a:rPr>
              <a:t>b</a:t>
            </a:r>
            <a:r>
              <a:rPr lang="en-US" sz="2600" dirty="0">
                <a:ea typeface="ＭＳ Ｐゴシック" pitchFamily="-84" charset="-128"/>
                <a:cs typeface="ＭＳ Ｐゴシック" pitchFamily="-84" charset="-128"/>
              </a:rPr>
              <a:t>, M)] = D[</a:t>
            </a:r>
            <a:r>
              <a:rPr lang="en-US" sz="2600" dirty="0" err="1">
                <a:ea typeface="ＭＳ Ｐゴシック" pitchFamily="-84" charset="-128"/>
                <a:cs typeface="ＭＳ Ｐゴシック" pitchFamily="-84" charset="-128"/>
              </a:rPr>
              <a:t>PR</a:t>
            </a:r>
            <a:r>
              <a:rPr lang="en-US" sz="2600" baseline="-25000" dirty="0" err="1">
                <a:solidFill>
                  <a:schemeClr val="tx1"/>
                </a:solidFill>
                <a:ea typeface="ＭＳ Ｐゴシック" pitchFamily="-84" charset="-128"/>
                <a:cs typeface="ＭＳ Ｐゴシック" pitchFamily="-84" charset="-128"/>
              </a:rPr>
              <a:t>b</a:t>
            </a:r>
            <a:r>
              <a:rPr lang="en-US" sz="2600" dirty="0">
                <a:ea typeface="ＭＳ Ｐゴシック" pitchFamily="-84" charset="-128"/>
                <a:cs typeface="ＭＳ Ｐゴシック" pitchFamily="-84" charset="-128"/>
              </a:rPr>
              <a:t>, E(</a:t>
            </a:r>
            <a:r>
              <a:rPr lang="en-US" sz="2600" dirty="0" err="1">
                <a:ea typeface="ＭＳ Ｐゴシック" pitchFamily="-84" charset="-128"/>
                <a:cs typeface="ＭＳ Ｐゴシック" pitchFamily="-84" charset="-128"/>
              </a:rPr>
              <a:t>PU</a:t>
            </a:r>
            <a:r>
              <a:rPr lang="en-US" sz="2600" baseline="-25000" dirty="0" err="1">
                <a:solidFill>
                  <a:schemeClr val="tx1"/>
                </a:solidFill>
                <a:ea typeface="ＭＳ Ｐゴシック" pitchFamily="-84" charset="-128"/>
                <a:cs typeface="ＭＳ Ｐゴシック" pitchFamily="-84" charset="-128"/>
              </a:rPr>
              <a:t>b</a:t>
            </a:r>
            <a:r>
              <a:rPr lang="en-US" sz="2600" dirty="0">
                <a:ea typeface="ＭＳ Ｐゴシック" pitchFamily="-84" charset="-128"/>
                <a:cs typeface="ＭＳ Ｐゴシック" pitchFamily="-84" charset="-128"/>
              </a:rPr>
              <a:t>, M)]</a:t>
            </a:r>
          </a:p>
          <a:p>
            <a:pPr marL="685800" indent="-279400">
              <a:spcBef>
                <a:spcPts val="600"/>
              </a:spcBef>
              <a:buFont typeface="Wingdings" panose="05000000000000000000" pitchFamily="2" charset="2"/>
              <a:buChar char="ü"/>
            </a:pPr>
            <a:endParaRPr lang="en-AU" dirty="0" smtClean="0"/>
          </a:p>
        </p:txBody>
      </p:sp>
      <p:sp>
        <p:nvSpPr>
          <p:cNvPr id="4" name="Footer Placeholder 3"/>
          <p:cNvSpPr>
            <a:spLocks noGrp="1"/>
          </p:cNvSpPr>
          <p:nvPr>
            <p:ph type="ftr" sz="quarter" idx="11"/>
          </p:nvPr>
        </p:nvSpPr>
        <p:spPr>
          <a:xfrm>
            <a:off x="0" y="6492875"/>
            <a:ext cx="5486400" cy="365125"/>
          </a:xfrm>
        </p:spPr>
        <p:txBody>
          <a:bodyPr/>
          <a:lstStyle/>
          <a:p>
            <a:pPr>
              <a:defRPr/>
            </a:pPr>
            <a:r>
              <a:rPr lang="en-US" sz="1100" dirty="0" smtClean="0"/>
              <a:t>© 2017 Pearson Education, Ltd., All rights reserved.</a:t>
            </a:r>
            <a:endParaRPr lang="en-US" sz="1100" dirty="0"/>
          </a:p>
        </p:txBody>
      </p:sp>
    </p:spTree>
    <p:extLst>
      <p:ext uri="{BB962C8B-B14F-4D97-AF65-F5344CB8AC3E}">
        <p14:creationId xmlns:p14="http://schemas.microsoft.com/office/powerpoint/2010/main" val="1965429472"/>
      </p:ext>
    </p:extLst>
  </p:cSld>
  <p:clrMapOvr>
    <a:masterClrMapping/>
  </p:clrMapOvr>
  <p:transition>
    <p:spli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400" dirty="0" smtClean="0"/>
              <a:t>Public-Key Requirements</a:t>
            </a:r>
            <a:endParaRPr lang="en-US" sz="4400" dirty="0" smtClean="0"/>
          </a:p>
        </p:txBody>
      </p:sp>
      <p:sp>
        <p:nvSpPr>
          <p:cNvPr id="3" name="Content Placeholder 2"/>
          <p:cNvSpPr>
            <a:spLocks noGrp="1"/>
          </p:cNvSpPr>
          <p:nvPr>
            <p:ph idx="1"/>
          </p:nvPr>
        </p:nvSpPr>
        <p:spPr>
          <a:xfrm>
            <a:off x="792163" y="1762125"/>
            <a:ext cx="7570787" cy="4714875"/>
          </a:xfrm>
        </p:spPr>
        <p:txBody>
          <a:bodyPr>
            <a:normAutofit fontScale="77500" lnSpcReduction="20000"/>
          </a:bodyPr>
          <a:lstStyle/>
          <a:p>
            <a:r>
              <a:rPr lang="en-US" dirty="0" smtClean="0"/>
              <a:t>Need a trap-door one-way function</a:t>
            </a:r>
          </a:p>
          <a:p>
            <a:pPr lvl="1"/>
            <a:r>
              <a:rPr lang="en-US" dirty="0" smtClean="0"/>
              <a:t>A one-way function is one that maps a domain into a range such that every function value has a unique inverse, with the condition that the calculation of the function is easy, whereas the calculation of the inverse is infeasible</a:t>
            </a:r>
          </a:p>
          <a:p>
            <a:pPr lvl="2"/>
            <a:r>
              <a:rPr lang="en-US" dirty="0" smtClean="0"/>
              <a:t>Y = f(X) easy  </a:t>
            </a:r>
          </a:p>
          <a:p>
            <a:pPr lvl="2"/>
            <a:r>
              <a:rPr lang="en-US" dirty="0" smtClean="0"/>
              <a:t>X = f</a:t>
            </a:r>
            <a:r>
              <a:rPr lang="en-US" baseline="30000" dirty="0" smtClean="0"/>
              <a:t>–1</a:t>
            </a:r>
            <a:r>
              <a:rPr lang="en-US" dirty="0" smtClean="0"/>
              <a:t>(Y) infeasible</a:t>
            </a:r>
          </a:p>
          <a:p>
            <a:r>
              <a:rPr lang="en-US" dirty="0" smtClean="0"/>
              <a:t>A trap-door one-way function is a family of invertible functions f</a:t>
            </a:r>
            <a:r>
              <a:rPr lang="en-US" baseline="-25000" dirty="0" smtClean="0"/>
              <a:t>k</a:t>
            </a:r>
            <a:r>
              <a:rPr lang="en-US" dirty="0" smtClean="0"/>
              <a:t>, such that</a:t>
            </a:r>
          </a:p>
          <a:p>
            <a:pPr lvl="1"/>
            <a:r>
              <a:rPr lang="en-US" dirty="0" smtClean="0"/>
              <a:t>Y = f</a:t>
            </a:r>
            <a:r>
              <a:rPr lang="en-US" sz="2880" baseline="-25000" dirty="0" smtClean="0">
                <a:cs typeface="ＭＳ Ｐゴシック" pitchFamily="-84" charset="-128"/>
              </a:rPr>
              <a:t>k</a:t>
            </a:r>
            <a:r>
              <a:rPr lang="en-US" dirty="0" smtClean="0"/>
              <a:t>(X) easy, if k and X are known</a:t>
            </a:r>
          </a:p>
          <a:p>
            <a:pPr lvl="1"/>
            <a:r>
              <a:rPr lang="en-US" dirty="0" smtClean="0"/>
              <a:t>X = f</a:t>
            </a:r>
            <a:r>
              <a:rPr lang="en-US" sz="2880" baseline="-25000" dirty="0" smtClean="0">
                <a:cs typeface="ＭＳ Ｐゴシック" pitchFamily="-84" charset="-128"/>
              </a:rPr>
              <a:t>k</a:t>
            </a:r>
            <a:r>
              <a:rPr lang="en-US" baseline="30000" dirty="0" smtClean="0"/>
              <a:t>–1</a:t>
            </a:r>
            <a:r>
              <a:rPr lang="en-US" dirty="0" smtClean="0"/>
              <a:t>(Y) easy, if k and Y are known</a:t>
            </a:r>
          </a:p>
          <a:p>
            <a:pPr lvl="1"/>
            <a:r>
              <a:rPr lang="en-US" dirty="0" smtClean="0"/>
              <a:t>X = f</a:t>
            </a:r>
            <a:r>
              <a:rPr lang="en-US" sz="2880" baseline="-25000" dirty="0" smtClean="0">
                <a:cs typeface="ＭＳ Ｐゴシック" pitchFamily="-84" charset="-128"/>
              </a:rPr>
              <a:t>k</a:t>
            </a:r>
            <a:r>
              <a:rPr lang="en-US" sz="2560" baseline="30000" dirty="0" smtClean="0"/>
              <a:t>–1</a:t>
            </a:r>
            <a:r>
              <a:rPr lang="en-US" dirty="0" smtClean="0"/>
              <a:t>(Y) infeasible, if Y known but k not known</a:t>
            </a:r>
          </a:p>
          <a:p>
            <a:r>
              <a:rPr lang="en-US" dirty="0" smtClean="0"/>
              <a:t>A practical public-key scheme depends on a suitable trap-door one-way function</a:t>
            </a:r>
          </a:p>
          <a:p>
            <a:pPr lvl="1"/>
            <a:endParaRPr lang="en-US" dirty="0" smtClean="0"/>
          </a:p>
          <a:p>
            <a:pPr lvl="2"/>
            <a:endParaRPr lang="en-US" dirty="0" smtClean="0"/>
          </a:p>
        </p:txBody>
      </p:sp>
      <p:sp>
        <p:nvSpPr>
          <p:cNvPr id="4" name="Footer Placeholder 3"/>
          <p:cNvSpPr>
            <a:spLocks noGrp="1"/>
          </p:cNvSpPr>
          <p:nvPr>
            <p:ph type="ftr" sz="quarter" idx="11"/>
          </p:nvPr>
        </p:nvSpPr>
        <p:spPr>
          <a:xfrm>
            <a:off x="0" y="6492875"/>
            <a:ext cx="5257800" cy="365125"/>
          </a:xfrm>
        </p:spPr>
        <p:txBody>
          <a:bodyPr/>
          <a:lstStyle/>
          <a:p>
            <a:pPr>
              <a:defRPr/>
            </a:pPr>
            <a:r>
              <a:rPr lang="en-US" sz="1100" dirty="0" smtClean="0"/>
              <a:t>© 2017 Pearson Education, Ltd., All rights reserved.</a:t>
            </a:r>
            <a:endParaRPr lang="en-US" sz="1100" dirty="0"/>
          </a:p>
        </p:txBody>
      </p:sp>
    </p:spTree>
    <p:extLst>
      <p:ext uri="{BB962C8B-B14F-4D97-AF65-F5344CB8AC3E}">
        <p14:creationId xmlns:p14="http://schemas.microsoft.com/office/powerpoint/2010/main" val="392635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AU" sz="4400" dirty="0" smtClean="0"/>
              <a:t>Public-Key Cryptanalysis</a:t>
            </a:r>
            <a:endParaRPr lang="en-AU" sz="4400" dirty="0"/>
          </a:p>
        </p:txBody>
      </p:sp>
      <p:sp>
        <p:nvSpPr>
          <p:cNvPr id="60419" name="Rectangle 3"/>
          <p:cNvSpPr>
            <a:spLocks noGrp="1" noChangeArrowheads="1"/>
          </p:cNvSpPr>
          <p:nvPr>
            <p:ph idx="1"/>
          </p:nvPr>
        </p:nvSpPr>
        <p:spPr>
          <a:xfrm>
            <a:off x="395536" y="1600200"/>
            <a:ext cx="7776865" cy="5095875"/>
          </a:xfrm>
        </p:spPr>
        <p:txBody>
          <a:bodyPr>
            <a:normAutofit fontScale="77500" lnSpcReduction="20000"/>
          </a:bodyPr>
          <a:lstStyle/>
          <a:p>
            <a:r>
              <a:rPr lang="en-AU" dirty="0" smtClean="0"/>
              <a:t>A public-key encryption scheme is vulnerable to a </a:t>
            </a:r>
            <a:r>
              <a:rPr lang="en-AU" b="1" dirty="0" smtClean="0"/>
              <a:t>brute-force attack</a:t>
            </a:r>
          </a:p>
          <a:p>
            <a:pPr lvl="1"/>
            <a:r>
              <a:rPr lang="en-AU" dirty="0" smtClean="0"/>
              <a:t>Countermeasure:  use large keys</a:t>
            </a:r>
          </a:p>
          <a:p>
            <a:pPr lvl="1"/>
            <a:r>
              <a:rPr lang="en-AU" dirty="0" smtClean="0"/>
              <a:t>Key size must be small enough for practical encryption and decryption</a:t>
            </a:r>
          </a:p>
          <a:p>
            <a:pPr lvl="1"/>
            <a:r>
              <a:rPr lang="en-US" dirty="0"/>
              <a:t>The proposed key sizes result in encryption and decryption speeds that are too slow for general-purpose </a:t>
            </a:r>
            <a:r>
              <a:rPr lang="en-US" dirty="0" smtClean="0"/>
              <a:t>use</a:t>
            </a:r>
          </a:p>
          <a:p>
            <a:pPr lvl="1"/>
            <a:r>
              <a:rPr lang="en-AU" dirty="0" smtClean="0"/>
              <a:t>Public-key </a:t>
            </a:r>
            <a:r>
              <a:rPr lang="en-AU" dirty="0" smtClean="0"/>
              <a:t>encryption is currently confined to key management and signature applications</a:t>
            </a:r>
          </a:p>
          <a:p>
            <a:pPr marL="342900" lvl="1" indent="-342900">
              <a:spcBef>
                <a:spcPts val="2400"/>
              </a:spcBef>
              <a:buClr>
                <a:srgbClr val="BAABE3"/>
              </a:buClr>
            </a:pPr>
            <a:r>
              <a:rPr lang="en-AU" sz="2811" dirty="0" smtClean="0">
                <a:cs typeface="ＭＳ Ｐゴシック" pitchFamily="-84" charset="-128"/>
              </a:rPr>
              <a:t>Another form of attack is to find some way to </a:t>
            </a:r>
            <a:r>
              <a:rPr lang="en-AU" sz="2811" b="1" dirty="0" smtClean="0">
                <a:cs typeface="ＭＳ Ｐゴシック" pitchFamily="-84" charset="-128"/>
              </a:rPr>
              <a:t>compute the private key</a:t>
            </a:r>
            <a:r>
              <a:rPr lang="en-AU" sz="2811" dirty="0" smtClean="0">
                <a:cs typeface="ＭＳ Ｐゴシック" pitchFamily="-84" charset="-128"/>
              </a:rPr>
              <a:t> given the public </a:t>
            </a:r>
            <a:r>
              <a:rPr lang="en-AU" sz="2811" dirty="0" smtClean="0">
                <a:cs typeface="ＭＳ Ｐゴシック" pitchFamily="-84" charset="-128"/>
              </a:rPr>
              <a:t>key: </a:t>
            </a:r>
            <a:r>
              <a:rPr lang="en-US" sz="2400" dirty="0" smtClean="0"/>
              <a:t>To </a:t>
            </a:r>
            <a:r>
              <a:rPr lang="en-US" sz="2400" dirty="0"/>
              <a:t>date, it has not been mathematically proven that this form of attack is infeasible for any particular public-key </a:t>
            </a:r>
            <a:r>
              <a:rPr lang="en-US" sz="2400" dirty="0" smtClean="0"/>
              <a:t>algorithm.</a:t>
            </a:r>
          </a:p>
          <a:p>
            <a:pPr marL="342900" lvl="1" indent="-342900">
              <a:spcBef>
                <a:spcPts val="2400"/>
              </a:spcBef>
              <a:buClr>
                <a:srgbClr val="BAABE3"/>
              </a:buClr>
            </a:pPr>
            <a:r>
              <a:rPr lang="en-AU" sz="2811" dirty="0" smtClean="0">
                <a:cs typeface="ＭＳ Ｐゴシック" pitchFamily="-84" charset="-128"/>
              </a:rPr>
              <a:t>Finally</a:t>
            </a:r>
            <a:r>
              <a:rPr lang="en-AU" sz="2811" dirty="0" smtClean="0">
                <a:cs typeface="ＭＳ Ｐゴシック" pitchFamily="-84" charset="-128"/>
              </a:rPr>
              <a:t>, there is a </a:t>
            </a:r>
            <a:r>
              <a:rPr lang="en-AU" sz="2811" b="1" dirty="0" smtClean="0">
                <a:cs typeface="ＭＳ Ｐゴシック" pitchFamily="-84" charset="-128"/>
              </a:rPr>
              <a:t>probable-message </a:t>
            </a:r>
            <a:r>
              <a:rPr lang="en-AU" sz="2811" b="1" dirty="0" smtClean="0">
                <a:cs typeface="ＭＳ Ｐゴシック" pitchFamily="-84" charset="-128"/>
              </a:rPr>
              <a:t>attack</a:t>
            </a:r>
            <a:r>
              <a:rPr lang="en-AU" sz="2811" dirty="0" smtClean="0">
                <a:cs typeface="ＭＳ Ｐゴシック" pitchFamily="-84" charset="-128"/>
              </a:rPr>
              <a:t>: </a:t>
            </a:r>
            <a:r>
              <a:rPr lang="en-AU" sz="2571" dirty="0" smtClean="0"/>
              <a:t>This </a:t>
            </a:r>
            <a:r>
              <a:rPr lang="en-AU" sz="2571" dirty="0" smtClean="0"/>
              <a:t>attack can be avoided by appending some </a:t>
            </a:r>
            <a:r>
              <a:rPr lang="en-AU" sz="2571" dirty="0" smtClean="0"/>
              <a:t>random bits </a:t>
            </a:r>
            <a:r>
              <a:rPr lang="en-AU" sz="2571" dirty="0" smtClean="0"/>
              <a:t>to simple messages</a:t>
            </a:r>
          </a:p>
        </p:txBody>
      </p:sp>
      <p:pic>
        <p:nvPicPr>
          <p:cNvPr id="4" name="Picture 3"/>
          <p:cNvPicPr>
            <a:picLocks noChangeAspect="1"/>
          </p:cNvPicPr>
          <p:nvPr/>
        </p:nvPicPr>
        <p:blipFill>
          <a:blip r:embed="rId3"/>
          <a:stretch>
            <a:fillRect/>
          </a:stretch>
        </p:blipFill>
        <p:spPr>
          <a:xfrm rot="17079631">
            <a:off x="7726065" y="5483212"/>
            <a:ext cx="1948065" cy="879005"/>
          </a:xfrm>
          <a:prstGeom prst="rect">
            <a:avLst/>
          </a:prstGeom>
          <a:scene3d>
            <a:camera prst="orthographicFront">
              <a:rot lat="0" lon="11099999" rev="0"/>
            </a:camera>
            <a:lightRig rig="threePt" dir="t"/>
          </a:scene3d>
        </p:spPr>
      </p:pic>
      <p:pic>
        <p:nvPicPr>
          <p:cNvPr id="5" name="Picture 4"/>
          <p:cNvPicPr>
            <a:picLocks noChangeAspect="1"/>
          </p:cNvPicPr>
          <p:nvPr/>
        </p:nvPicPr>
        <p:blipFill>
          <a:blip r:embed="rId4"/>
          <a:stretch>
            <a:fillRect/>
          </a:stretch>
        </p:blipFill>
        <p:spPr>
          <a:xfrm rot="20973906">
            <a:off x="7915145" y="5476880"/>
            <a:ext cx="1305584" cy="945777"/>
          </a:xfrm>
          <a:prstGeom prst="rect">
            <a:avLst/>
          </a:prstGeom>
        </p:spPr>
      </p:pic>
      <p:sp>
        <p:nvSpPr>
          <p:cNvPr id="6" name="Footer Placeholder 5"/>
          <p:cNvSpPr>
            <a:spLocks noGrp="1"/>
          </p:cNvSpPr>
          <p:nvPr>
            <p:ph type="ftr" sz="quarter" idx="11"/>
          </p:nvPr>
        </p:nvSpPr>
        <p:spPr>
          <a:xfrm>
            <a:off x="0" y="6492875"/>
            <a:ext cx="5105400" cy="365125"/>
          </a:xfrm>
        </p:spPr>
        <p:txBody>
          <a:bodyPr/>
          <a:lstStyle/>
          <a:p>
            <a:pPr>
              <a:defRPr/>
            </a:pPr>
            <a:r>
              <a:rPr lang="en-US" sz="1100" dirty="0" smtClean="0"/>
              <a:t>© 2017 Pearson Education, Ltd., All rights reserved.</a:t>
            </a:r>
            <a:endParaRPr lang="en-US" sz="1100" dirty="0"/>
          </a:p>
        </p:txBody>
      </p:sp>
    </p:spTree>
    <p:extLst>
      <p:ext uri="{BB962C8B-B14F-4D97-AF65-F5344CB8AC3E}">
        <p14:creationId xmlns:p14="http://schemas.microsoft.com/office/powerpoint/2010/main" val="18738622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z="4000" dirty="0" smtClean="0"/>
              <a:t>Rivest-Shamir-Adleman (RSA) Algorithm</a:t>
            </a:r>
            <a:endParaRPr lang="en-AU" sz="4000" dirty="0"/>
          </a:p>
        </p:txBody>
      </p:sp>
      <p:sp>
        <p:nvSpPr>
          <p:cNvPr id="61443" name="Rectangle 3"/>
          <p:cNvSpPr>
            <a:spLocks noGrp="1" noChangeArrowheads="1"/>
          </p:cNvSpPr>
          <p:nvPr>
            <p:ph idx="1"/>
          </p:nvPr>
        </p:nvSpPr>
        <p:spPr>
          <a:xfrm>
            <a:off x="792163" y="1762125"/>
            <a:ext cx="7570787" cy="4714875"/>
          </a:xfrm>
        </p:spPr>
        <p:txBody>
          <a:bodyPr>
            <a:normAutofit fontScale="92500" lnSpcReduction="10000"/>
          </a:bodyPr>
          <a:lstStyle/>
          <a:p>
            <a:r>
              <a:rPr lang="en-AU" dirty="0" smtClean="0"/>
              <a:t>Developed in 1977 at MIT by Ron Rivest, Adi Shamir &amp; Len Adleman</a:t>
            </a:r>
          </a:p>
          <a:p>
            <a:r>
              <a:rPr lang="en-AU" dirty="0" smtClean="0"/>
              <a:t>Most widely used general-purpose approach to public-key encryption</a:t>
            </a:r>
          </a:p>
          <a:p>
            <a:r>
              <a:rPr lang="en-US" dirty="0"/>
              <a:t>Basis: factorization of large numbers is hard </a:t>
            </a:r>
          </a:p>
          <a:p>
            <a:r>
              <a:rPr lang="en-AU" dirty="0"/>
              <a:t>A typical</a:t>
            </a:r>
            <a:r>
              <a:rPr lang="en-US" dirty="0" smtClean="0"/>
              <a:t> </a:t>
            </a:r>
            <a:r>
              <a:rPr lang="en-US" dirty="0"/>
              <a:t>key length (1024 bits or greater) </a:t>
            </a:r>
          </a:p>
          <a:p>
            <a:r>
              <a:rPr lang="en-US" dirty="0"/>
              <a:t>P</a:t>
            </a:r>
            <a:r>
              <a:rPr lang="en-US" dirty="0" smtClean="0"/>
              <a:t>laintext </a:t>
            </a:r>
            <a:r>
              <a:rPr lang="en-US" dirty="0"/>
              <a:t>block size must be smaller than key </a:t>
            </a:r>
            <a:r>
              <a:rPr lang="en-US" dirty="0" smtClean="0"/>
              <a:t>size</a:t>
            </a:r>
          </a:p>
          <a:p>
            <a:r>
              <a:rPr lang="en-US" dirty="0"/>
              <a:t>C</a:t>
            </a:r>
            <a:r>
              <a:rPr lang="en-US" dirty="0" smtClean="0"/>
              <a:t>iphertext </a:t>
            </a:r>
            <a:r>
              <a:rPr lang="en-US" dirty="0"/>
              <a:t>block size is same as key </a:t>
            </a:r>
            <a:r>
              <a:rPr lang="en-US" dirty="0" smtClean="0"/>
              <a:t>size</a:t>
            </a:r>
            <a:endParaRPr lang="en-AU" dirty="0"/>
          </a:p>
        </p:txBody>
      </p:sp>
      <p:sp>
        <p:nvSpPr>
          <p:cNvPr id="4" name="Footer Placeholder 3"/>
          <p:cNvSpPr>
            <a:spLocks noGrp="1"/>
          </p:cNvSpPr>
          <p:nvPr>
            <p:ph type="ftr" sz="quarter" idx="11"/>
          </p:nvPr>
        </p:nvSpPr>
        <p:spPr>
          <a:xfrm>
            <a:off x="0" y="6492875"/>
            <a:ext cx="5562600" cy="365125"/>
          </a:xfrm>
        </p:spPr>
        <p:txBody>
          <a:bodyPr/>
          <a:lstStyle/>
          <a:p>
            <a:pPr>
              <a:defRPr/>
            </a:pPr>
            <a:r>
              <a:rPr lang="en-US" sz="1100" dirty="0" smtClean="0"/>
              <a:t>© 2017 Pearson Education, Ltd., All rights reserved.</a:t>
            </a:r>
            <a:endParaRPr lang="en-US" sz="1100" dirty="0"/>
          </a:p>
        </p:txBody>
      </p:sp>
    </p:spTree>
    <p:extLst>
      <p:ext uri="{BB962C8B-B14F-4D97-AF65-F5344CB8AC3E}">
        <p14:creationId xmlns:p14="http://schemas.microsoft.com/office/powerpoint/2010/main" val="17875703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smtClean="0"/>
              <a:t>RSA Algorithm</a:t>
            </a:r>
            <a:endParaRPr lang="en-AU" dirty="0"/>
          </a:p>
        </p:txBody>
      </p:sp>
      <p:sp>
        <p:nvSpPr>
          <p:cNvPr id="66563" name="Rectangle 3"/>
          <p:cNvSpPr>
            <a:spLocks noGrp="1" noChangeArrowheads="1"/>
          </p:cNvSpPr>
          <p:nvPr>
            <p:ph idx="1"/>
          </p:nvPr>
        </p:nvSpPr>
        <p:spPr>
          <a:xfrm>
            <a:off x="762000" y="1676400"/>
            <a:ext cx="7666037" cy="4714875"/>
          </a:xfrm>
        </p:spPr>
        <p:txBody>
          <a:bodyPr>
            <a:normAutofit/>
          </a:bodyPr>
          <a:lstStyle/>
          <a:p>
            <a:r>
              <a:rPr lang="en-AU" sz="2200" dirty="0" smtClean="0"/>
              <a:t>Encryption and decryption are of the following form, for some plaintext block </a:t>
            </a:r>
            <a:r>
              <a:rPr lang="en-AU" sz="2200" i="1" dirty="0" smtClean="0"/>
              <a:t>M </a:t>
            </a:r>
            <a:r>
              <a:rPr lang="en-AU" sz="2200" dirty="0" smtClean="0"/>
              <a:t>and ciphertext</a:t>
            </a:r>
            <a:r>
              <a:rPr lang="en-AU" sz="2200" i="1" dirty="0" smtClean="0"/>
              <a:t> </a:t>
            </a:r>
            <a:r>
              <a:rPr lang="en-AU" sz="2200" dirty="0" smtClean="0"/>
              <a:t>block C</a:t>
            </a:r>
          </a:p>
          <a:p>
            <a:pPr>
              <a:spcBef>
                <a:spcPts val="600"/>
              </a:spcBef>
              <a:buNone/>
            </a:pPr>
            <a:r>
              <a:rPr lang="en-AU" sz="2200" i="1" dirty="0" smtClean="0"/>
              <a:t>		C = M</a:t>
            </a:r>
            <a:r>
              <a:rPr lang="en-AU" sz="2200" i="1" baseline="30000" dirty="0" smtClean="0"/>
              <a:t>e</a:t>
            </a:r>
            <a:r>
              <a:rPr lang="en-AU" sz="2200" i="1" dirty="0" smtClean="0"/>
              <a:t> </a:t>
            </a:r>
            <a:r>
              <a:rPr lang="en-AU" sz="2200" dirty="0" smtClean="0"/>
              <a:t>mod </a:t>
            </a:r>
            <a:r>
              <a:rPr lang="en-AU" sz="2200" i="1" dirty="0" smtClean="0"/>
              <a:t>n</a:t>
            </a:r>
          </a:p>
          <a:p>
            <a:pPr>
              <a:spcBef>
                <a:spcPts val="600"/>
              </a:spcBef>
              <a:buNone/>
            </a:pPr>
            <a:r>
              <a:rPr lang="en-AU" sz="2200" i="1" dirty="0" smtClean="0"/>
              <a:t>		M = C</a:t>
            </a:r>
            <a:r>
              <a:rPr lang="en-AU" sz="2200" i="1" baseline="30000" dirty="0" smtClean="0"/>
              <a:t>d</a:t>
            </a:r>
            <a:r>
              <a:rPr lang="en-AU" sz="2200" i="1" dirty="0" smtClean="0"/>
              <a:t> mod n = (M</a:t>
            </a:r>
            <a:r>
              <a:rPr lang="en-AU" sz="2200" i="1" baseline="30000" dirty="0" smtClean="0"/>
              <a:t>e</a:t>
            </a:r>
            <a:r>
              <a:rPr lang="en-AU" sz="2200" i="1" dirty="0" smtClean="0"/>
              <a:t>)</a:t>
            </a:r>
            <a:r>
              <a:rPr lang="en-AU" sz="2200" i="1" baseline="30000" dirty="0" smtClean="0"/>
              <a:t>d</a:t>
            </a:r>
            <a:r>
              <a:rPr lang="en-AU" sz="2200" i="1" dirty="0" smtClean="0"/>
              <a:t> mod n = M</a:t>
            </a:r>
            <a:r>
              <a:rPr lang="en-AU" sz="2200" i="1" baseline="30000" dirty="0" smtClean="0"/>
              <a:t>ed</a:t>
            </a:r>
            <a:r>
              <a:rPr lang="en-AU" sz="2200" i="1" dirty="0" smtClean="0"/>
              <a:t> mod n </a:t>
            </a:r>
          </a:p>
          <a:p>
            <a:r>
              <a:rPr lang="en-AU" sz="2200" dirty="0" smtClean="0"/>
              <a:t>Both sender and receiver must know the value of </a:t>
            </a:r>
            <a:r>
              <a:rPr lang="en-AU" sz="2200" i="1" dirty="0" smtClean="0"/>
              <a:t>n</a:t>
            </a:r>
          </a:p>
          <a:p>
            <a:r>
              <a:rPr lang="en-AU" sz="2200" dirty="0" smtClean="0"/>
              <a:t>The sender knows the value of </a:t>
            </a:r>
            <a:r>
              <a:rPr lang="en-AU" sz="2200" i="1" dirty="0" smtClean="0"/>
              <a:t>e, </a:t>
            </a:r>
            <a:r>
              <a:rPr lang="en-AU" sz="2200" dirty="0" smtClean="0"/>
              <a:t>and the public key </a:t>
            </a:r>
            <a:r>
              <a:rPr lang="en-AU" sz="2200" i="1" dirty="0" smtClean="0"/>
              <a:t>PU</a:t>
            </a:r>
            <a:r>
              <a:rPr lang="en-AU" sz="2200" i="1" dirty="0"/>
              <a:t>={</a:t>
            </a:r>
            <a:r>
              <a:rPr lang="en-AU" sz="2200" i="1" dirty="0" err="1"/>
              <a:t>e,n</a:t>
            </a:r>
            <a:r>
              <a:rPr lang="en-AU" sz="2200" i="1" dirty="0"/>
              <a:t>}</a:t>
            </a:r>
            <a:r>
              <a:rPr lang="en-AU" sz="2200" dirty="0"/>
              <a:t> </a:t>
            </a:r>
            <a:endParaRPr lang="en-AU" sz="2200" dirty="0" smtClean="0"/>
          </a:p>
          <a:p>
            <a:r>
              <a:rPr lang="en-AU" sz="2200" dirty="0"/>
              <a:t>T</a:t>
            </a:r>
            <a:r>
              <a:rPr lang="en-AU" sz="2200" dirty="0" smtClean="0"/>
              <a:t>he receiver knows the value of </a:t>
            </a:r>
            <a:r>
              <a:rPr lang="en-AU" sz="2200" i="1" dirty="0" smtClean="0"/>
              <a:t>d, and the </a:t>
            </a:r>
            <a:r>
              <a:rPr lang="en-AU" sz="2200" dirty="0" smtClean="0"/>
              <a:t>private key </a:t>
            </a:r>
            <a:r>
              <a:rPr lang="en-AU" sz="2200" i="1" dirty="0" smtClean="0"/>
              <a:t>PR={d,n} </a:t>
            </a:r>
          </a:p>
          <a:p>
            <a:endParaRPr lang="en-AU" sz="2811" dirty="0" smtClean="0"/>
          </a:p>
        </p:txBody>
      </p:sp>
      <p:sp>
        <p:nvSpPr>
          <p:cNvPr id="4" name="Footer Placeholder 3"/>
          <p:cNvSpPr>
            <a:spLocks noGrp="1"/>
          </p:cNvSpPr>
          <p:nvPr>
            <p:ph type="ftr" sz="quarter" idx="11"/>
          </p:nvPr>
        </p:nvSpPr>
        <p:spPr>
          <a:xfrm>
            <a:off x="0" y="6492875"/>
            <a:ext cx="5410200" cy="365125"/>
          </a:xfrm>
        </p:spPr>
        <p:txBody>
          <a:bodyPr/>
          <a:lstStyle/>
          <a:p>
            <a:pPr>
              <a:defRPr/>
            </a:pPr>
            <a:r>
              <a:rPr lang="en-US" sz="1100" dirty="0" smtClean="0"/>
              <a:t>© 2017 Pearson Education, Ltd., All rights reserved.</a:t>
            </a:r>
            <a:endParaRPr lang="en-US" sz="1100" dirty="0"/>
          </a:p>
        </p:txBody>
      </p:sp>
    </p:spTree>
    <p:extLst>
      <p:ext uri="{BB962C8B-B14F-4D97-AF65-F5344CB8AC3E}">
        <p14:creationId xmlns:p14="http://schemas.microsoft.com/office/powerpoint/2010/main" val="4040647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4" name="Google Shape;404;p25"/>
          <p:cNvSpPr txBox="1">
            <a:spLocks noGrp="1"/>
          </p:cNvSpPr>
          <p:nvPr>
            <p:ph type="ftr" idx="11"/>
          </p:nvPr>
        </p:nvSpPr>
        <p:spPr>
          <a:xfrm>
            <a:off x="0" y="6492875"/>
            <a:ext cx="54864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2" name="Picture 1"/>
          <p:cNvPicPr>
            <a:picLocks noChangeAspect="1"/>
          </p:cNvPicPr>
          <p:nvPr/>
        </p:nvPicPr>
        <p:blipFill>
          <a:blip r:embed="rId3"/>
          <a:stretch>
            <a:fillRect/>
          </a:stretch>
        </p:blipFill>
        <p:spPr>
          <a:xfrm>
            <a:off x="1085056" y="188640"/>
            <a:ext cx="7015336" cy="6336704"/>
          </a:xfrm>
          <a:prstGeom prst="rect">
            <a:avLst/>
          </a:prstGeom>
        </p:spPr>
      </p:pic>
    </p:spTree>
    <p:extLst>
      <p:ext uri="{BB962C8B-B14F-4D97-AF65-F5344CB8AC3E}">
        <p14:creationId xmlns:p14="http://schemas.microsoft.com/office/powerpoint/2010/main" val="3572821256"/>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854200" y="3694113"/>
            <a:ext cx="5446713" cy="1470025"/>
          </a:xfrm>
        </p:spPr>
        <p:txBody>
          <a:bodyPr/>
          <a:lstStyle/>
          <a:p>
            <a:pPr eaLnBrk="1" hangingPunct="1">
              <a:defRPr/>
            </a:pPr>
            <a:r>
              <a:rPr lang="en-US" dirty="0" smtClean="0"/>
              <a:t>Chapter 7</a:t>
            </a:r>
            <a:endParaRPr lang="en-US" dirty="0"/>
          </a:p>
        </p:txBody>
      </p:sp>
      <p:sp>
        <p:nvSpPr>
          <p:cNvPr id="19459" name="Subtitle 13"/>
          <p:cNvSpPr>
            <a:spLocks noGrp="1"/>
          </p:cNvSpPr>
          <p:nvPr>
            <p:ph type="subTitle" idx="1"/>
          </p:nvPr>
        </p:nvSpPr>
        <p:spPr>
          <a:xfrm>
            <a:off x="1854200" y="5203825"/>
            <a:ext cx="5446713" cy="852488"/>
          </a:xfrm>
        </p:spPr>
        <p:txBody>
          <a:bodyPr/>
          <a:lstStyle/>
          <a:p>
            <a:pPr eaLnBrk="1" hangingPunct="1"/>
            <a:r>
              <a:rPr lang="en-US" sz="3600" dirty="0">
                <a:solidFill>
                  <a:schemeClr val="tx2">
                    <a:lumMod val="75000"/>
                  </a:schemeClr>
                </a:solidFill>
                <a:latin typeface="Lustria" panose="020B0604020202020204" charset="0"/>
                <a:ea typeface="Arial"/>
                <a:cs typeface="Arial"/>
                <a:sym typeface="Arial"/>
              </a:rPr>
              <a:t>Public Key Cryptography</a:t>
            </a:r>
            <a:endParaRPr lang="en-US" sz="3600" dirty="0" smtClean="0">
              <a:solidFill>
                <a:schemeClr val="tx2">
                  <a:lumMod val="75000"/>
                </a:schemeClr>
              </a:solidFill>
            </a:endParaRPr>
          </a:p>
        </p:txBody>
      </p:sp>
      <p:pic>
        <p:nvPicPr>
          <p:cNvPr id="4" name="Picture Placeholder 4" descr="crypto.jpg"/>
          <p:cNvPicPr>
            <a:picLocks noChangeAspect="1"/>
          </p:cNvPicPr>
          <p:nvPr/>
        </p:nvPicPr>
        <p:blipFill>
          <a:blip r:embed="rId3">
            <a:alphaModFix/>
            <a:lum bright="28000"/>
          </a:blip>
          <a:srcRect l="-16674" t="-1111" r="-18211" b="44444"/>
          <a:stretch>
            <a:fillRect/>
          </a:stretch>
        </p:blipFill>
        <p:spPr bwMode="auto">
          <a:xfrm>
            <a:off x="3581400" y="1447800"/>
            <a:ext cx="2109547" cy="1209027"/>
          </a:xfrm>
          <a:prstGeom prst="ellipse">
            <a:avLst/>
          </a:prstGeom>
          <a:solidFill>
            <a:schemeClr val="bg1">
              <a:lumMod val="85000"/>
            </a:schemeClr>
          </a:solidFill>
          <a:ln w="101600">
            <a:noFill/>
            <a:miter lim="800000"/>
            <a:headEnd/>
            <a:tailEnd/>
          </a:ln>
          <a:effectLst>
            <a:innerShdw blurRad="762000">
              <a:schemeClr val="accent1">
                <a:alpha val="80000"/>
              </a:schemeClr>
            </a:innerShdw>
            <a:softEdge rad="76200"/>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en-US" sz="3600" dirty="0" smtClean="0"/>
              <a:t>How RSA work with example</a:t>
            </a:r>
            <a:endParaRPr lang="ar-JO" altLang="en-US" sz="3600" dirty="0" smtClean="0"/>
          </a:p>
        </p:txBody>
      </p:sp>
      <p:sp>
        <p:nvSpPr>
          <p:cNvPr id="3" name="Content Placeholder 2"/>
          <p:cNvSpPr>
            <a:spLocks noGrp="1"/>
          </p:cNvSpPr>
          <p:nvPr>
            <p:ph idx="1"/>
          </p:nvPr>
        </p:nvSpPr>
        <p:spPr>
          <a:xfrm>
            <a:off x="792163" y="1557338"/>
            <a:ext cx="7570787" cy="5111750"/>
          </a:xfrm>
        </p:spPr>
        <p:txBody>
          <a:bodyPr>
            <a:normAutofit/>
          </a:bodyPr>
          <a:lstStyle/>
          <a:p>
            <a:pPr marL="0" indent="0" eaLnBrk="1" hangingPunct="1">
              <a:buNone/>
              <a:defRPr/>
            </a:pPr>
            <a:r>
              <a:rPr lang="en-US" b="1" dirty="0" smtClean="0">
                <a:ea typeface="ＭＳ Ｐゴシック" pitchFamily="-84" charset="-128"/>
              </a:rPr>
              <a:t>Generate public and private key</a:t>
            </a:r>
          </a:p>
          <a:p>
            <a:pPr marL="0" indent="0" eaLnBrk="1" hangingPunct="1">
              <a:buNone/>
              <a:defRPr/>
            </a:pPr>
            <a:endParaRPr lang="en-US" sz="100" dirty="0" smtClean="0">
              <a:ea typeface="ＭＳ Ｐゴシック" pitchFamily="-84" charset="-128"/>
            </a:endParaRPr>
          </a:p>
          <a:p>
            <a:pPr marL="349250" lvl="1" indent="0" eaLnBrk="1" hangingPunct="1">
              <a:buNone/>
              <a:defRPr/>
            </a:pPr>
            <a:r>
              <a:rPr lang="en-US" dirty="0" smtClean="0">
                <a:ea typeface="ＭＳ Ｐゴシック" pitchFamily="-84" charset="-128"/>
              </a:rPr>
              <a:t>1. Select two prime </a:t>
            </a:r>
            <a:r>
              <a:rPr lang="en-US" i="1" u="sng" dirty="0" smtClean="0">
                <a:ea typeface="ＭＳ Ｐゴシック" pitchFamily="-84" charset="-128"/>
              </a:rPr>
              <a:t>P &amp; Q</a:t>
            </a:r>
          </a:p>
          <a:p>
            <a:pPr lvl="2" eaLnBrk="1" hangingPunct="1">
              <a:buFont typeface="Candara" pitchFamily="-84" charset="0"/>
              <a:buChar char="•"/>
              <a:defRPr/>
            </a:pPr>
            <a:r>
              <a:rPr lang="en-US" dirty="0" smtClean="0">
                <a:ea typeface="ＭＳ Ｐゴシック" pitchFamily="-84" charset="-128"/>
              </a:rPr>
              <a:t>P = 53, Q = 59</a:t>
            </a:r>
          </a:p>
          <a:p>
            <a:pPr marL="349250" lvl="1" indent="0" eaLnBrk="1" hangingPunct="1">
              <a:buNone/>
              <a:defRPr/>
            </a:pPr>
            <a:r>
              <a:rPr lang="en-US" dirty="0" smtClean="0">
                <a:ea typeface="ＭＳ Ｐゴシック" pitchFamily="-84" charset="-128"/>
              </a:rPr>
              <a:t>2. calculate first part of public key = n</a:t>
            </a:r>
          </a:p>
          <a:p>
            <a:pPr lvl="2" eaLnBrk="1" hangingPunct="1">
              <a:buFont typeface="Candara" pitchFamily="-84" charset="0"/>
              <a:buChar char="•"/>
              <a:defRPr/>
            </a:pPr>
            <a:r>
              <a:rPr lang="en-US" i="1" dirty="0" smtClean="0">
                <a:ea typeface="ＭＳ Ｐゴシック" pitchFamily="-84" charset="-128"/>
              </a:rPr>
              <a:t>N = P.Q </a:t>
            </a:r>
          </a:p>
          <a:p>
            <a:pPr lvl="2" eaLnBrk="1" hangingPunct="1">
              <a:buFont typeface="Candara" pitchFamily="-84" charset="0"/>
              <a:buChar char="•"/>
              <a:defRPr/>
            </a:pPr>
            <a:r>
              <a:rPr lang="en-US" dirty="0" smtClean="0">
                <a:ea typeface="ＭＳ Ｐゴシック" pitchFamily="-84" charset="-128"/>
              </a:rPr>
              <a:t>N= 53x59 = 3127</a:t>
            </a:r>
          </a:p>
          <a:p>
            <a:pPr marL="349250" lvl="1" indent="0">
              <a:buNone/>
              <a:defRPr/>
            </a:pPr>
            <a:r>
              <a:rPr lang="en-US" dirty="0" smtClean="0"/>
              <a:t>3. calculate </a:t>
            </a:r>
            <a:r>
              <a:rPr lang="el-GR" i="1" u="sng" dirty="0"/>
              <a:t>φ</a:t>
            </a:r>
            <a:r>
              <a:rPr lang="en-US" i="1" u="sng" dirty="0"/>
              <a:t>(n) </a:t>
            </a:r>
          </a:p>
          <a:p>
            <a:pPr lvl="2">
              <a:defRPr/>
            </a:pPr>
            <a:r>
              <a:rPr lang="el-GR" dirty="0"/>
              <a:t>φ</a:t>
            </a:r>
            <a:r>
              <a:rPr lang="en-US" dirty="0"/>
              <a:t>(n) = (P-1)(Q-1)</a:t>
            </a:r>
          </a:p>
          <a:p>
            <a:pPr lvl="2">
              <a:defRPr/>
            </a:pPr>
            <a:r>
              <a:rPr lang="el-GR" dirty="0"/>
              <a:t>φ</a:t>
            </a:r>
            <a:r>
              <a:rPr lang="en-US" dirty="0"/>
              <a:t>(n) = (53-1)(59-1) = </a:t>
            </a:r>
            <a:r>
              <a:rPr lang="en-US" dirty="0" smtClean="0"/>
              <a:t>3016</a:t>
            </a:r>
            <a:endParaRPr lang="en-US" dirty="0"/>
          </a:p>
        </p:txBody>
      </p:sp>
    </p:spTree>
    <p:extLst>
      <p:ext uri="{BB962C8B-B14F-4D97-AF65-F5344CB8AC3E}">
        <p14:creationId xmlns:p14="http://schemas.microsoft.com/office/powerpoint/2010/main" val="20343033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en-US" sz="3600" dirty="0" smtClean="0"/>
              <a:t>How RSA work with example</a:t>
            </a:r>
            <a:endParaRPr lang="ar-JO" altLang="en-US" sz="3600" dirty="0" smtClean="0"/>
          </a:p>
        </p:txBody>
      </p:sp>
      <p:sp>
        <p:nvSpPr>
          <p:cNvPr id="3" name="Content Placeholder 2"/>
          <p:cNvSpPr>
            <a:spLocks noGrp="1"/>
          </p:cNvSpPr>
          <p:nvPr>
            <p:ph idx="1"/>
          </p:nvPr>
        </p:nvSpPr>
        <p:spPr>
          <a:xfrm>
            <a:off x="792163" y="1557338"/>
            <a:ext cx="7570787" cy="5111750"/>
          </a:xfrm>
        </p:spPr>
        <p:txBody>
          <a:bodyPr>
            <a:normAutofit lnSpcReduction="10000"/>
          </a:bodyPr>
          <a:lstStyle/>
          <a:p>
            <a:pPr marL="0" indent="0" eaLnBrk="1" hangingPunct="1">
              <a:buNone/>
              <a:defRPr/>
            </a:pPr>
            <a:r>
              <a:rPr lang="en-US" dirty="0" smtClean="0">
                <a:ea typeface="ＭＳ Ｐゴシック" pitchFamily="-84" charset="-128"/>
              </a:rPr>
              <a:t> </a:t>
            </a:r>
            <a:r>
              <a:rPr lang="en-US" sz="2200" dirty="0" smtClean="0"/>
              <a:t>  4. We also need a small exponent e, e must : </a:t>
            </a:r>
          </a:p>
          <a:p>
            <a:pPr lvl="3" eaLnBrk="1" hangingPunct="1">
              <a:buFont typeface="Candara" pitchFamily="-84" charset="0"/>
              <a:buChar char="•"/>
              <a:defRPr/>
            </a:pPr>
            <a:r>
              <a:rPr lang="en-US" dirty="0" smtClean="0"/>
              <a:t>Be an integer</a:t>
            </a:r>
          </a:p>
          <a:p>
            <a:pPr lvl="3" eaLnBrk="1" hangingPunct="1">
              <a:buFont typeface="Candara" pitchFamily="-84" charset="0"/>
              <a:buChar char="•"/>
              <a:defRPr/>
            </a:pPr>
            <a:r>
              <a:rPr lang="en-US" dirty="0" smtClean="0"/>
              <a:t>1&lt;e&lt;</a:t>
            </a:r>
            <a:r>
              <a:rPr lang="el-GR" dirty="0" smtClean="0"/>
              <a:t> φ</a:t>
            </a:r>
            <a:r>
              <a:rPr lang="en-US" dirty="0" smtClean="0"/>
              <a:t>(n) </a:t>
            </a:r>
          </a:p>
          <a:p>
            <a:pPr lvl="3" eaLnBrk="1" hangingPunct="1">
              <a:buFont typeface="Candara" pitchFamily="-84" charset="0"/>
              <a:buChar char="•"/>
              <a:defRPr/>
            </a:pPr>
            <a:r>
              <a:rPr lang="en-US" dirty="0" smtClean="0"/>
              <a:t>Not </a:t>
            </a:r>
            <a:r>
              <a:rPr lang="en-US" dirty="0"/>
              <a:t>be a factor of n : </a:t>
            </a:r>
            <a:r>
              <a:rPr lang="en-US" dirty="0" err="1"/>
              <a:t>gcd</a:t>
            </a:r>
            <a:r>
              <a:rPr lang="en-US" dirty="0"/>
              <a:t>(</a:t>
            </a:r>
            <a:r>
              <a:rPr lang="el-GR" dirty="0"/>
              <a:t>φ</a:t>
            </a:r>
            <a:r>
              <a:rPr lang="en-US" dirty="0"/>
              <a:t>(n),e)= </a:t>
            </a:r>
            <a:r>
              <a:rPr lang="en-US" dirty="0" smtClean="0"/>
              <a:t>1</a:t>
            </a:r>
          </a:p>
          <a:p>
            <a:pPr marL="404813" lvl="3" indent="0" eaLnBrk="1" hangingPunct="1">
              <a:buNone/>
              <a:defRPr/>
            </a:pPr>
            <a:r>
              <a:rPr lang="en-US" dirty="0" smtClean="0"/>
              <a:t>For example : e = 3.</a:t>
            </a:r>
          </a:p>
          <a:p>
            <a:pPr lvl="3" indent="-1023938" eaLnBrk="1" hangingPunct="1">
              <a:buFont typeface="Candara" pitchFamily="-84" charset="0"/>
              <a:buNone/>
              <a:defRPr/>
            </a:pPr>
            <a:r>
              <a:rPr lang="en-US" dirty="0" smtClean="0"/>
              <a:t>So PU (public key) = {</a:t>
            </a:r>
            <a:r>
              <a:rPr lang="en-US" dirty="0" err="1" smtClean="0"/>
              <a:t>e,n</a:t>
            </a:r>
            <a:r>
              <a:rPr lang="en-US" dirty="0" smtClean="0"/>
              <a:t>} </a:t>
            </a:r>
          </a:p>
          <a:p>
            <a:pPr lvl="3" indent="-1023938" eaLnBrk="1" hangingPunct="1">
              <a:buFont typeface="Candara" pitchFamily="-84" charset="0"/>
              <a:buNone/>
              <a:defRPr/>
            </a:pPr>
            <a:r>
              <a:rPr lang="en-US" dirty="0" smtClean="0"/>
              <a:t>     </a:t>
            </a:r>
            <a:r>
              <a:rPr lang="en-US" b="1" u="sng" dirty="0" smtClean="0"/>
              <a:t>PU = {3,3127}</a:t>
            </a:r>
          </a:p>
          <a:p>
            <a:pPr lvl="3" indent="-1023938" eaLnBrk="1" hangingPunct="1">
              <a:buFont typeface="Candara" pitchFamily="-84" charset="0"/>
              <a:buNone/>
              <a:defRPr/>
            </a:pPr>
            <a:endParaRPr lang="en-US" dirty="0" smtClean="0"/>
          </a:p>
          <a:p>
            <a:pPr marL="393700" lvl="2" indent="0">
              <a:buNone/>
              <a:defRPr/>
            </a:pPr>
            <a:r>
              <a:rPr lang="en-US" sz="2200" dirty="0" smtClean="0"/>
              <a:t>5. Now </a:t>
            </a:r>
            <a:r>
              <a:rPr lang="en-US" sz="2200" dirty="0"/>
              <a:t>Calculate PR( Private Key) =  { </a:t>
            </a:r>
            <a:r>
              <a:rPr lang="en-US" sz="2200" dirty="0" err="1"/>
              <a:t>d,n</a:t>
            </a:r>
            <a:r>
              <a:rPr lang="en-US" sz="2200" dirty="0"/>
              <a:t>}</a:t>
            </a:r>
          </a:p>
          <a:p>
            <a:pPr marL="730250" lvl="3" indent="0">
              <a:buNone/>
              <a:defRPr/>
            </a:pPr>
            <a:r>
              <a:rPr lang="en-US" dirty="0" err="1" smtClean="0"/>
              <a:t>e.d</a:t>
            </a:r>
            <a:r>
              <a:rPr lang="en-US" dirty="0" smtClean="0"/>
              <a:t> mod </a:t>
            </a:r>
            <a:r>
              <a:rPr lang="el-GR" dirty="0"/>
              <a:t>φ</a:t>
            </a:r>
            <a:r>
              <a:rPr lang="en-US" dirty="0"/>
              <a:t>(n</a:t>
            </a:r>
            <a:r>
              <a:rPr lang="en-US" dirty="0" smtClean="0"/>
              <a:t>)=1 </a:t>
            </a:r>
            <a:r>
              <a:rPr lang="en-US" dirty="0"/>
              <a:t>which can be calculated as :</a:t>
            </a:r>
          </a:p>
          <a:p>
            <a:pPr marL="693738" lvl="2" indent="157163">
              <a:defRPr/>
            </a:pPr>
            <a:r>
              <a:rPr lang="en-US" sz="2200" dirty="0"/>
              <a:t>	</a:t>
            </a:r>
            <a:r>
              <a:rPr lang="en-US" sz="2200" b="1" dirty="0">
                <a:solidFill>
                  <a:schemeClr val="tx1">
                    <a:lumMod val="75000"/>
                  </a:schemeClr>
                </a:solidFill>
              </a:rPr>
              <a:t>d = </a:t>
            </a:r>
            <a:r>
              <a:rPr lang="en-US" sz="2200" b="1" dirty="0" smtClean="0">
                <a:solidFill>
                  <a:schemeClr val="tx1">
                    <a:lumMod val="75000"/>
                  </a:schemeClr>
                </a:solidFill>
              </a:rPr>
              <a:t>(s. </a:t>
            </a:r>
            <a:r>
              <a:rPr lang="el-GR" sz="2200" b="1" dirty="0" smtClean="0">
                <a:solidFill>
                  <a:schemeClr val="tx1">
                    <a:lumMod val="75000"/>
                  </a:schemeClr>
                </a:solidFill>
              </a:rPr>
              <a:t>φ</a:t>
            </a:r>
            <a:r>
              <a:rPr lang="en-US" sz="2200" b="1" dirty="0">
                <a:solidFill>
                  <a:schemeClr val="tx1">
                    <a:lumMod val="75000"/>
                  </a:schemeClr>
                </a:solidFill>
              </a:rPr>
              <a:t>(n</a:t>
            </a:r>
            <a:r>
              <a:rPr lang="en-US" sz="2200" b="1" dirty="0" smtClean="0">
                <a:solidFill>
                  <a:schemeClr val="tx1">
                    <a:lumMod val="75000"/>
                  </a:schemeClr>
                </a:solidFill>
              </a:rPr>
              <a:t>)+</a:t>
            </a:r>
            <a:r>
              <a:rPr lang="en-US" sz="2200" b="1" dirty="0">
                <a:solidFill>
                  <a:schemeClr val="tx1">
                    <a:lumMod val="75000"/>
                  </a:schemeClr>
                </a:solidFill>
              </a:rPr>
              <a:t>1)/</a:t>
            </a:r>
            <a:r>
              <a:rPr lang="en-US" sz="2200" b="1" dirty="0" smtClean="0">
                <a:solidFill>
                  <a:schemeClr val="tx1">
                    <a:lumMod val="75000"/>
                  </a:schemeClr>
                </a:solidFill>
              </a:rPr>
              <a:t>e 		 (s={1,2,3,…})</a:t>
            </a:r>
            <a:endParaRPr lang="en-US" sz="2200" b="1" dirty="0">
              <a:solidFill>
                <a:schemeClr val="tx1">
                  <a:lumMod val="75000"/>
                </a:schemeClr>
              </a:solidFill>
            </a:endParaRPr>
          </a:p>
          <a:p>
            <a:pPr marL="693738" lvl="2" indent="157163">
              <a:defRPr/>
            </a:pPr>
            <a:r>
              <a:rPr lang="en-US" sz="1800" dirty="0"/>
              <a:t>	d = (</a:t>
            </a:r>
            <a:r>
              <a:rPr lang="en-US" sz="1800" dirty="0" smtClean="0"/>
              <a:t>2x 3016+1</a:t>
            </a:r>
            <a:r>
              <a:rPr lang="en-US" sz="1800" dirty="0"/>
              <a:t>)/3 = </a:t>
            </a:r>
            <a:r>
              <a:rPr lang="en-US" sz="1800" dirty="0" smtClean="0"/>
              <a:t>2011</a:t>
            </a:r>
          </a:p>
          <a:p>
            <a:pPr marL="693738" lvl="2" indent="0">
              <a:buNone/>
              <a:defRPr/>
            </a:pPr>
            <a:r>
              <a:rPr lang="en-US" sz="1800" b="1" dirty="0"/>
              <a:t> </a:t>
            </a:r>
            <a:r>
              <a:rPr lang="en-US" sz="1800" b="1" dirty="0" smtClean="0"/>
              <a:t>      </a:t>
            </a:r>
            <a:r>
              <a:rPr lang="en-US" sz="1800" b="1" u="sng" dirty="0" smtClean="0"/>
              <a:t>PR </a:t>
            </a:r>
            <a:r>
              <a:rPr lang="en-US" sz="1800" b="1" u="sng" dirty="0"/>
              <a:t>= {2011,3127}</a:t>
            </a:r>
          </a:p>
          <a:p>
            <a:pPr lvl="3" indent="-1023938" eaLnBrk="1" hangingPunct="1">
              <a:buFont typeface="Candara" pitchFamily="-84" charset="0"/>
              <a:buNone/>
              <a:defRPr/>
            </a:pPr>
            <a:endParaRPr lang="en-US" dirty="0" smtClean="0">
              <a:ea typeface="ＭＳ Ｐゴシック" pitchFamily="-84" charset="-128"/>
            </a:endParaRPr>
          </a:p>
          <a:p>
            <a:pPr lvl="3" eaLnBrk="1" hangingPunct="1">
              <a:buFont typeface="Candara" pitchFamily="-84" charset="0"/>
              <a:buChar char="•"/>
              <a:defRPr/>
            </a:pPr>
            <a:endParaRPr lang="en-US" i="1" u="sng" dirty="0" smtClean="0">
              <a:ea typeface="ＭＳ Ｐゴシック" pitchFamily="-84" charset="-128"/>
            </a:endParaRPr>
          </a:p>
        </p:txBody>
      </p:sp>
    </p:spTree>
    <p:extLst>
      <p:ext uri="{BB962C8B-B14F-4D97-AF65-F5344CB8AC3E}">
        <p14:creationId xmlns:p14="http://schemas.microsoft.com/office/powerpoint/2010/main" val="40187810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altLang="en-US" sz="3600" dirty="0" smtClean="0"/>
              <a:t>How RSA work with example</a:t>
            </a:r>
            <a:endParaRPr lang="ar-JO" altLang="en-US" sz="3600" dirty="0" smtClean="0"/>
          </a:p>
        </p:txBody>
      </p:sp>
      <p:sp>
        <p:nvSpPr>
          <p:cNvPr id="49155" name="Content Placeholder 2"/>
          <p:cNvSpPr>
            <a:spLocks noGrp="1"/>
          </p:cNvSpPr>
          <p:nvPr>
            <p:ph idx="1"/>
          </p:nvPr>
        </p:nvSpPr>
        <p:spPr>
          <a:xfrm>
            <a:off x="792163" y="1557338"/>
            <a:ext cx="7570787" cy="5111750"/>
          </a:xfrm>
        </p:spPr>
        <p:txBody>
          <a:bodyPr/>
          <a:lstStyle/>
          <a:p>
            <a:pPr marL="0" indent="0" eaLnBrk="1" hangingPunct="1">
              <a:buNone/>
            </a:pPr>
            <a:r>
              <a:rPr lang="en-US" altLang="en-US" sz="2400" b="1" dirty="0" smtClean="0"/>
              <a:t>Encrypt data with Public key</a:t>
            </a:r>
          </a:p>
          <a:p>
            <a:pPr lvl="1" eaLnBrk="1" hangingPunct="1"/>
            <a:r>
              <a:rPr lang="en-US" altLang="en-US" sz="2400" dirty="0" smtClean="0"/>
              <a:t>A simple Example : Lets encrypt “</a:t>
            </a:r>
            <a:r>
              <a:rPr lang="en-US" altLang="en-US" sz="2400" b="1" dirty="0" smtClean="0"/>
              <a:t>hi</a:t>
            </a:r>
            <a:r>
              <a:rPr lang="en-US" altLang="en-US" sz="2400" dirty="0" smtClean="0"/>
              <a:t>”</a:t>
            </a:r>
          </a:p>
          <a:p>
            <a:pPr lvl="2" eaLnBrk="1" hangingPunct="1"/>
            <a:r>
              <a:rPr lang="en-US" altLang="en-US" i="1" dirty="0" smtClean="0"/>
              <a:t>Convert letters to numbers: h = 7 &amp; </a:t>
            </a:r>
            <a:r>
              <a:rPr lang="en-US" altLang="en-US" i="1" dirty="0" err="1" smtClean="0"/>
              <a:t>i</a:t>
            </a:r>
            <a:r>
              <a:rPr lang="en-US" altLang="en-US" i="1" dirty="0" smtClean="0"/>
              <a:t> =8 </a:t>
            </a:r>
            <a:r>
              <a:rPr lang="en-US" altLang="en-US" dirty="0" smtClean="0"/>
              <a:t>-&gt; 78</a:t>
            </a:r>
            <a:endParaRPr lang="en-US" altLang="en-US" dirty="0"/>
          </a:p>
          <a:p>
            <a:pPr lvl="2" eaLnBrk="1" hangingPunct="1"/>
            <a:r>
              <a:rPr lang="en-US" altLang="en-US" dirty="0" smtClean="0"/>
              <a:t>C = M</a:t>
            </a:r>
            <a:r>
              <a:rPr lang="en-US" altLang="en-US" baseline="30000" dirty="0" smtClean="0"/>
              <a:t>e</a:t>
            </a:r>
            <a:r>
              <a:rPr lang="en-US" altLang="en-US" dirty="0" smtClean="0"/>
              <a:t> mod n </a:t>
            </a:r>
          </a:p>
          <a:p>
            <a:pPr marL="1035050" lvl="3" indent="0" eaLnBrk="1" hangingPunct="1">
              <a:buNone/>
            </a:pPr>
            <a:r>
              <a:rPr lang="en-US" altLang="en-US" sz="2400" dirty="0" smtClean="0"/>
              <a:t>C = 78</a:t>
            </a:r>
            <a:r>
              <a:rPr lang="en-US" altLang="en-US" sz="2400" baseline="30000" dirty="0" smtClean="0"/>
              <a:t>3 </a:t>
            </a:r>
            <a:r>
              <a:rPr lang="en-US" altLang="en-US" sz="2400" dirty="0" smtClean="0"/>
              <a:t>mod 3127 = 2375</a:t>
            </a:r>
          </a:p>
          <a:p>
            <a:pPr lvl="2" eaLnBrk="1" hangingPunct="1"/>
            <a:endParaRPr lang="en-US" altLang="en-US" dirty="0" smtClean="0"/>
          </a:p>
          <a:p>
            <a:pPr marL="0" indent="0" eaLnBrk="1" hangingPunct="1">
              <a:buNone/>
            </a:pPr>
            <a:r>
              <a:rPr lang="en-US" altLang="en-US" sz="2400" b="1" dirty="0"/>
              <a:t>Decrypt data with private key</a:t>
            </a:r>
          </a:p>
          <a:p>
            <a:pPr lvl="1" eaLnBrk="1" hangingPunct="1"/>
            <a:r>
              <a:rPr lang="en-US" altLang="en-US" sz="2400" dirty="0"/>
              <a:t>M = C</a:t>
            </a:r>
            <a:r>
              <a:rPr lang="en-US" altLang="en-US" sz="2400" baseline="30000" dirty="0"/>
              <a:t>d</a:t>
            </a:r>
            <a:r>
              <a:rPr lang="en-US" altLang="en-US" sz="2400" dirty="0"/>
              <a:t> mod n</a:t>
            </a:r>
          </a:p>
          <a:p>
            <a:pPr lvl="2" eaLnBrk="1" hangingPunct="1"/>
            <a:r>
              <a:rPr lang="en-US" altLang="en-US" dirty="0"/>
              <a:t>M = 2375</a:t>
            </a:r>
            <a:r>
              <a:rPr lang="en-US" altLang="en-US" baseline="30000" dirty="0"/>
              <a:t>2011</a:t>
            </a:r>
            <a:r>
              <a:rPr lang="en-US" altLang="en-US" dirty="0"/>
              <a:t> mod 3127 </a:t>
            </a:r>
            <a:r>
              <a:rPr lang="en-US" altLang="en-US" dirty="0">
                <a:sym typeface="Wingdings" panose="05000000000000000000" pitchFamily="2" charset="2"/>
              </a:rPr>
              <a:t> </a:t>
            </a:r>
            <a:r>
              <a:rPr lang="en-US" altLang="en-US" dirty="0"/>
              <a:t>78</a:t>
            </a:r>
          </a:p>
          <a:p>
            <a:pPr lvl="2" eaLnBrk="1" hangingPunct="1"/>
            <a:r>
              <a:rPr lang="en-US" altLang="en-US" dirty="0"/>
              <a:t>7= H , 8 = I (start from zero).</a:t>
            </a:r>
          </a:p>
          <a:p>
            <a:pPr marL="685800" lvl="2" indent="0" eaLnBrk="1" hangingPunct="1">
              <a:buNone/>
            </a:pPr>
            <a:endParaRPr lang="en-US" altLang="en-US" dirty="0" smtClean="0"/>
          </a:p>
          <a:p>
            <a:pPr lvl="2" eaLnBrk="1" hangingPunct="1"/>
            <a:endParaRPr lang="en-US" altLang="en-US" i="1" u="sng" dirty="0" smtClean="0"/>
          </a:p>
        </p:txBody>
      </p:sp>
    </p:spTree>
    <p:extLst>
      <p:ext uri="{BB962C8B-B14F-4D97-AF65-F5344CB8AC3E}">
        <p14:creationId xmlns:p14="http://schemas.microsoft.com/office/powerpoint/2010/main" val="19610353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z="4400" dirty="0" smtClean="0"/>
              <a:t>RSA example 1</a:t>
            </a:r>
            <a:endParaRPr lang="en-AU" sz="4400" dirty="0"/>
          </a:p>
        </p:txBody>
      </p:sp>
      <p:sp>
        <p:nvSpPr>
          <p:cNvPr id="67587" name="Rectangle 3"/>
          <p:cNvSpPr>
            <a:spLocks noGrp="1" noChangeArrowheads="1"/>
          </p:cNvSpPr>
          <p:nvPr>
            <p:ph idx="1"/>
          </p:nvPr>
        </p:nvSpPr>
        <p:spPr>
          <a:xfrm>
            <a:off x="611560" y="1691481"/>
            <a:ext cx="7570787" cy="4562475"/>
          </a:xfrm>
        </p:spPr>
        <p:txBody>
          <a:bodyPr/>
          <a:lstStyle/>
          <a:p>
            <a:pPr marL="514350" indent="-514350">
              <a:buAutoNum type="arabicPeriod"/>
            </a:pPr>
            <a:r>
              <a:rPr lang="en-AU" dirty="0" smtClean="0"/>
              <a:t>Select primes p=11, q=3</a:t>
            </a:r>
          </a:p>
          <a:p>
            <a:pPr marL="514350" indent="-514350">
              <a:buAutoNum type="arabicPeriod"/>
            </a:pPr>
            <a:r>
              <a:rPr lang="en-AU" dirty="0"/>
              <a:t>n</a:t>
            </a:r>
            <a:r>
              <a:rPr lang="en-AU" dirty="0" smtClean="0"/>
              <a:t>=</a:t>
            </a:r>
            <a:r>
              <a:rPr lang="en-AU" dirty="0" err="1" smtClean="0"/>
              <a:t>pxq</a:t>
            </a:r>
            <a:r>
              <a:rPr lang="en-AU" dirty="0" smtClean="0"/>
              <a:t>=11x3=33</a:t>
            </a:r>
          </a:p>
          <a:p>
            <a:pPr marL="514350" indent="-514350">
              <a:buAutoNum type="arabicPeriod"/>
            </a:pPr>
            <a:r>
              <a:rPr lang="el-GR" dirty="0"/>
              <a:t>φ</a:t>
            </a:r>
            <a:r>
              <a:rPr lang="en-US" dirty="0"/>
              <a:t>(n</a:t>
            </a:r>
            <a:r>
              <a:rPr lang="en-US" dirty="0" smtClean="0"/>
              <a:t>)=(p-1)x(q-1)=10x2=20</a:t>
            </a:r>
          </a:p>
          <a:p>
            <a:pPr marL="514350" indent="-514350">
              <a:buAutoNum type="arabicPeriod"/>
            </a:pPr>
            <a:r>
              <a:rPr lang="en-US" dirty="0" smtClean="0"/>
              <a:t>Choose e that is relatively prime with </a:t>
            </a:r>
            <a:r>
              <a:rPr lang="el-GR" dirty="0" smtClean="0"/>
              <a:t>φ</a:t>
            </a:r>
            <a:r>
              <a:rPr lang="en-US" dirty="0" smtClean="0">
                <a:sym typeface="Wingdings" panose="05000000000000000000" pitchFamily="2" charset="2"/>
              </a:rPr>
              <a:t>e=3</a:t>
            </a:r>
          </a:p>
          <a:p>
            <a:pPr marL="514350" indent="-514350">
              <a:buAutoNum type="arabicPeriod"/>
            </a:pPr>
            <a:r>
              <a:rPr lang="en-AU" dirty="0" smtClean="0"/>
              <a:t>Find the multiplicative inverse (d) such that </a:t>
            </a:r>
            <a:r>
              <a:rPr lang="en-AU" dirty="0" err="1" smtClean="0"/>
              <a:t>e.d</a:t>
            </a:r>
            <a:r>
              <a:rPr lang="en-US" dirty="0"/>
              <a:t> ≡ </a:t>
            </a:r>
            <a:r>
              <a:rPr lang="en-AU" dirty="0" smtClean="0"/>
              <a:t>1 mod 20 (0≤d≤n)</a:t>
            </a:r>
            <a:r>
              <a:rPr lang="en-AU" dirty="0" smtClean="0">
                <a:sym typeface="Wingdings" panose="05000000000000000000" pitchFamily="2" charset="2"/>
              </a:rPr>
              <a:t> d=7</a:t>
            </a:r>
          </a:p>
          <a:p>
            <a:pPr marL="514350" indent="-514350">
              <a:buAutoNum type="arabicPeriod"/>
            </a:pPr>
            <a:r>
              <a:rPr lang="en-AU" dirty="0" smtClean="0">
                <a:sym typeface="Wingdings" panose="05000000000000000000" pitchFamily="2" charset="2"/>
              </a:rPr>
              <a:t>PU={</a:t>
            </a:r>
            <a:r>
              <a:rPr lang="en-AU" dirty="0" err="1" smtClean="0">
                <a:sym typeface="Wingdings" panose="05000000000000000000" pitchFamily="2" charset="2"/>
              </a:rPr>
              <a:t>e,n</a:t>
            </a:r>
            <a:r>
              <a:rPr lang="en-AU" dirty="0" smtClean="0">
                <a:sym typeface="Wingdings" panose="05000000000000000000" pitchFamily="2" charset="2"/>
              </a:rPr>
              <a:t>}={3,33}     	    PR={</a:t>
            </a:r>
            <a:r>
              <a:rPr lang="en-AU" dirty="0" err="1" smtClean="0">
                <a:sym typeface="Wingdings" panose="05000000000000000000" pitchFamily="2" charset="2"/>
              </a:rPr>
              <a:t>d,n</a:t>
            </a:r>
            <a:r>
              <a:rPr lang="en-AU" dirty="0" smtClean="0">
                <a:sym typeface="Wingdings" panose="05000000000000000000" pitchFamily="2" charset="2"/>
              </a:rPr>
              <a:t>}={7,33}</a:t>
            </a:r>
            <a:endParaRPr lang="en-AU" dirty="0" smtClean="0"/>
          </a:p>
          <a:p>
            <a:pPr marL="514350" indent="-514350">
              <a:buAutoNum type="arabicPeriod"/>
            </a:pPr>
            <a:endParaRPr lang="en-AU" dirty="0"/>
          </a:p>
        </p:txBody>
      </p:sp>
      <p:sp>
        <p:nvSpPr>
          <p:cNvPr id="5" name="Footer Placeholder 4"/>
          <p:cNvSpPr>
            <a:spLocks noGrp="1"/>
          </p:cNvSpPr>
          <p:nvPr>
            <p:ph type="ftr" sz="quarter" idx="11"/>
          </p:nvPr>
        </p:nvSpPr>
        <p:spPr>
          <a:xfrm>
            <a:off x="0" y="6492875"/>
            <a:ext cx="5715000" cy="365125"/>
          </a:xfrm>
        </p:spPr>
        <p:txBody>
          <a:bodyPr/>
          <a:lstStyle/>
          <a:p>
            <a:pPr>
              <a:defRPr/>
            </a:pPr>
            <a:r>
              <a:rPr lang="en-US" sz="1100" dirty="0" smtClean="0"/>
              <a:t>© 2017 Pearson Education, Ltd., All rights reserved.</a:t>
            </a:r>
            <a:endParaRPr lang="en-US" sz="1100" dirty="0"/>
          </a:p>
        </p:txBody>
      </p:sp>
    </p:spTree>
    <p:extLst>
      <p:ext uri="{BB962C8B-B14F-4D97-AF65-F5344CB8AC3E}">
        <p14:creationId xmlns:p14="http://schemas.microsoft.com/office/powerpoint/2010/main" val="483784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z="4400" dirty="0" smtClean="0"/>
              <a:t>RSA example 1</a:t>
            </a:r>
            <a:endParaRPr lang="en-AU" sz="4400" dirty="0"/>
          </a:p>
        </p:txBody>
      </p:sp>
      <p:sp>
        <p:nvSpPr>
          <p:cNvPr id="67587" name="Rectangle 3"/>
          <p:cNvSpPr>
            <a:spLocks noGrp="1" noChangeArrowheads="1"/>
          </p:cNvSpPr>
          <p:nvPr>
            <p:ph idx="1"/>
          </p:nvPr>
        </p:nvSpPr>
        <p:spPr>
          <a:xfrm>
            <a:off x="971600" y="1916832"/>
            <a:ext cx="7210747" cy="4337124"/>
          </a:xfrm>
        </p:spPr>
        <p:txBody>
          <a:bodyPr/>
          <a:lstStyle/>
          <a:p>
            <a:pPr marL="0" indent="0">
              <a:buNone/>
            </a:pPr>
            <a:r>
              <a:rPr lang="en-AU" dirty="0" smtClean="0"/>
              <a:t>Suppose message to encrypt is M=8</a:t>
            </a:r>
          </a:p>
          <a:p>
            <a:pPr marL="352425" indent="0">
              <a:buNone/>
            </a:pPr>
            <a:r>
              <a:rPr lang="en-AU" dirty="0" smtClean="0"/>
              <a:t>C=M</a:t>
            </a:r>
            <a:r>
              <a:rPr lang="en-AU" baseline="30000" dirty="0" smtClean="0"/>
              <a:t>e</a:t>
            </a:r>
            <a:r>
              <a:rPr lang="en-AU" dirty="0" smtClean="0"/>
              <a:t> mod n= 8</a:t>
            </a:r>
            <a:r>
              <a:rPr lang="en-AU" baseline="30000" dirty="0" smtClean="0"/>
              <a:t>3</a:t>
            </a:r>
            <a:r>
              <a:rPr lang="en-AU" dirty="0" smtClean="0"/>
              <a:t> mod 33= 512 mod 33=17</a:t>
            </a:r>
          </a:p>
          <a:p>
            <a:pPr marL="514350" indent="-161925">
              <a:buFont typeface="+mj-lt"/>
              <a:buAutoNum type="arabicPeriod"/>
            </a:pPr>
            <a:endParaRPr lang="en-AU" dirty="0"/>
          </a:p>
          <a:p>
            <a:pPr marL="52388" indent="0">
              <a:buNone/>
            </a:pPr>
            <a:r>
              <a:rPr lang="en-AU" dirty="0" smtClean="0"/>
              <a:t>Decryption: </a:t>
            </a:r>
          </a:p>
          <a:p>
            <a:pPr marL="52388" indent="0">
              <a:buNone/>
            </a:pPr>
            <a:r>
              <a:rPr lang="en-AU" dirty="0"/>
              <a:t>      </a:t>
            </a:r>
            <a:r>
              <a:rPr lang="en-AU" dirty="0" smtClean="0"/>
              <a:t>M=C</a:t>
            </a:r>
            <a:r>
              <a:rPr lang="en-AU" baseline="30000" dirty="0"/>
              <a:t>d</a:t>
            </a:r>
            <a:r>
              <a:rPr lang="en-AU" dirty="0" smtClean="0"/>
              <a:t> </a:t>
            </a:r>
            <a:r>
              <a:rPr lang="en-AU" dirty="0"/>
              <a:t>mod n= </a:t>
            </a:r>
            <a:r>
              <a:rPr lang="en-AU" dirty="0" smtClean="0"/>
              <a:t>17</a:t>
            </a:r>
            <a:r>
              <a:rPr lang="en-AU" baseline="30000" dirty="0"/>
              <a:t>7</a:t>
            </a:r>
            <a:r>
              <a:rPr lang="en-AU" dirty="0" smtClean="0"/>
              <a:t> </a:t>
            </a:r>
            <a:r>
              <a:rPr lang="en-AU" dirty="0"/>
              <a:t>mod 33</a:t>
            </a:r>
            <a:r>
              <a:rPr lang="en-AU" dirty="0" smtClean="0"/>
              <a:t>= 8</a:t>
            </a:r>
            <a:endParaRPr lang="en-AU" dirty="0"/>
          </a:p>
          <a:p>
            <a:pPr marL="52388" indent="0">
              <a:buNone/>
            </a:pPr>
            <a:endParaRPr lang="en-AU" dirty="0"/>
          </a:p>
        </p:txBody>
      </p:sp>
      <p:sp>
        <p:nvSpPr>
          <p:cNvPr id="5" name="Footer Placeholder 4"/>
          <p:cNvSpPr>
            <a:spLocks noGrp="1"/>
          </p:cNvSpPr>
          <p:nvPr>
            <p:ph type="ftr" sz="quarter" idx="11"/>
          </p:nvPr>
        </p:nvSpPr>
        <p:spPr>
          <a:xfrm>
            <a:off x="0" y="6492875"/>
            <a:ext cx="5715000" cy="365125"/>
          </a:xfrm>
        </p:spPr>
        <p:txBody>
          <a:bodyPr/>
          <a:lstStyle/>
          <a:p>
            <a:pPr>
              <a:defRPr/>
            </a:pPr>
            <a:r>
              <a:rPr lang="en-US" sz="1100" dirty="0" smtClean="0"/>
              <a:t>© 2017 Pearson Education, Ltd., All rights reserved.</a:t>
            </a:r>
            <a:endParaRPr lang="en-US" sz="1100" dirty="0"/>
          </a:p>
        </p:txBody>
      </p:sp>
    </p:spTree>
    <p:extLst>
      <p:ext uri="{BB962C8B-B14F-4D97-AF65-F5344CB8AC3E}">
        <p14:creationId xmlns:p14="http://schemas.microsoft.com/office/powerpoint/2010/main" val="4680651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smtClean="0"/>
              <a:t>RSA example 2</a:t>
            </a:r>
            <a:endParaRPr lang="en-AU" dirty="0"/>
          </a:p>
        </p:txBody>
      </p:sp>
      <p:sp>
        <p:nvSpPr>
          <p:cNvPr id="67587" name="Rectangle 3"/>
          <p:cNvSpPr>
            <a:spLocks noGrp="1" noChangeArrowheads="1"/>
          </p:cNvSpPr>
          <p:nvPr>
            <p:ph idx="1"/>
          </p:nvPr>
        </p:nvSpPr>
        <p:spPr>
          <a:xfrm>
            <a:off x="609600" y="1637432"/>
            <a:ext cx="7251700" cy="4337124"/>
          </a:xfrm>
        </p:spPr>
        <p:txBody>
          <a:bodyPr>
            <a:normAutofit/>
          </a:bodyPr>
          <a:lstStyle/>
          <a:p>
            <a:pPr marL="566738" indent="-514350">
              <a:buFont typeface="+mj-lt"/>
              <a:buAutoNum type="arabicPeriod"/>
            </a:pPr>
            <a:r>
              <a:rPr lang="en-AU" dirty="0" smtClean="0"/>
              <a:t>Select primes: p=17 &amp; q=11</a:t>
            </a:r>
          </a:p>
          <a:p>
            <a:pPr marL="566738" indent="-514350">
              <a:buFont typeface="+mj-lt"/>
              <a:buAutoNum type="arabicPeriod"/>
            </a:pPr>
            <a:r>
              <a:rPr lang="en-AU" dirty="0" smtClean="0"/>
              <a:t>Compute n=</a:t>
            </a:r>
            <a:r>
              <a:rPr lang="en-AU" dirty="0" err="1" smtClean="0"/>
              <a:t>p.q</a:t>
            </a:r>
            <a:r>
              <a:rPr lang="en-AU" dirty="0" smtClean="0"/>
              <a:t>=17x11=187</a:t>
            </a:r>
          </a:p>
          <a:p>
            <a:pPr marL="566738" indent="-514350">
              <a:buFont typeface="+mj-lt"/>
              <a:buAutoNum type="arabicPeriod"/>
            </a:pPr>
            <a:r>
              <a:rPr lang="en-AU" dirty="0" smtClean="0"/>
              <a:t>Compute </a:t>
            </a:r>
            <a:r>
              <a:rPr lang="el-GR" dirty="0"/>
              <a:t>φ</a:t>
            </a:r>
            <a:r>
              <a:rPr lang="en-US" dirty="0"/>
              <a:t>(n)=(p-1)x(q-1</a:t>
            </a:r>
            <a:r>
              <a:rPr lang="en-US" dirty="0" smtClean="0"/>
              <a:t>)=16x10=160</a:t>
            </a:r>
          </a:p>
          <a:p>
            <a:pPr marL="566738" indent="-514350">
              <a:buFont typeface="+mj-lt"/>
              <a:buAutoNum type="arabicPeriod"/>
            </a:pPr>
            <a:r>
              <a:rPr lang="en-US" dirty="0" smtClean="0"/>
              <a:t>Select e where </a:t>
            </a:r>
            <a:r>
              <a:rPr lang="en-US" dirty="0" err="1" smtClean="0"/>
              <a:t>gcd</a:t>
            </a:r>
            <a:r>
              <a:rPr lang="en-US" dirty="0" smtClean="0"/>
              <a:t>(e,160)=1</a:t>
            </a:r>
            <a:r>
              <a:rPr lang="en-US" dirty="0" smtClean="0">
                <a:sym typeface="Wingdings" panose="05000000000000000000" pitchFamily="2" charset="2"/>
              </a:rPr>
              <a:t> e=7</a:t>
            </a:r>
          </a:p>
          <a:p>
            <a:pPr marL="566738" indent="-514350">
              <a:buFont typeface="+mj-lt"/>
              <a:buAutoNum type="arabicPeriod"/>
            </a:pPr>
            <a:r>
              <a:rPr lang="en-US" dirty="0" smtClean="0">
                <a:sym typeface="Wingdings" panose="05000000000000000000" pitchFamily="2" charset="2"/>
              </a:rPr>
              <a:t>Determine d= (s.</a:t>
            </a:r>
            <a:r>
              <a:rPr lang="el-GR" dirty="0" smtClean="0"/>
              <a:t>φ</a:t>
            </a:r>
            <a:r>
              <a:rPr lang="en-US" dirty="0"/>
              <a:t>(n</a:t>
            </a:r>
            <a:r>
              <a:rPr lang="en-US" dirty="0" smtClean="0"/>
              <a:t>)+</a:t>
            </a:r>
            <a:r>
              <a:rPr lang="en-US" dirty="0"/>
              <a:t>1)/</a:t>
            </a:r>
            <a:r>
              <a:rPr lang="en-US" dirty="0" smtClean="0"/>
              <a:t>e= (1x160 +1)/7=23</a:t>
            </a:r>
          </a:p>
          <a:p>
            <a:pPr marL="566738" indent="-514350">
              <a:buFont typeface="+mj-lt"/>
              <a:buAutoNum type="arabicPeriod"/>
            </a:pPr>
            <a:r>
              <a:rPr lang="en-US" dirty="0" smtClean="0"/>
              <a:t>Pub={7,187}		PR={23,187}</a:t>
            </a:r>
          </a:p>
        </p:txBody>
      </p:sp>
      <p:sp>
        <p:nvSpPr>
          <p:cNvPr id="5" name="Footer Placeholder 4"/>
          <p:cNvSpPr>
            <a:spLocks noGrp="1"/>
          </p:cNvSpPr>
          <p:nvPr>
            <p:ph type="ftr" sz="quarter" idx="11"/>
          </p:nvPr>
        </p:nvSpPr>
        <p:spPr>
          <a:xfrm>
            <a:off x="0" y="6492875"/>
            <a:ext cx="5715000" cy="365125"/>
          </a:xfrm>
        </p:spPr>
        <p:txBody>
          <a:bodyPr/>
          <a:lstStyle/>
          <a:p>
            <a:pPr>
              <a:defRPr/>
            </a:pPr>
            <a:r>
              <a:rPr lang="en-US" sz="1100" dirty="0" smtClean="0"/>
              <a:t>© 2017 Pearson Education, Ltd., All rights reserved.</a:t>
            </a:r>
            <a:endParaRPr lang="en-US" sz="1100" dirty="0"/>
          </a:p>
        </p:txBody>
      </p:sp>
    </p:spTree>
    <p:extLst>
      <p:ext uri="{BB962C8B-B14F-4D97-AF65-F5344CB8AC3E}">
        <p14:creationId xmlns:p14="http://schemas.microsoft.com/office/powerpoint/2010/main" val="692225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688"/>
            <a:ext cx="9143999" cy="1412875"/>
          </a:xfrm>
        </p:spPr>
        <p:txBody>
          <a:bodyPr/>
          <a:lstStyle/>
          <a:p>
            <a:r>
              <a:rPr lang="en-US" dirty="0" smtClean="0"/>
              <a:t>Example of RSA Algorithm</a:t>
            </a:r>
            <a:endParaRPr lang="en-US" dirty="0"/>
          </a:p>
        </p:txBody>
      </p:sp>
      <p:pic>
        <p:nvPicPr>
          <p:cNvPr id="4" name="Picture 3" descr="f6.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rcRect l="9091" t="24706" r="10000" b="23529"/>
              <a:stretch>
                <a:fillRect/>
              </a:stretch>
            </p:blipFill>
          </mc:Choice>
          <mc:Fallback>
            <p:blipFill>
              <a:blip r:embed="rId4"/>
              <a:srcRect l="9091" t="24706" r="10000" b="23529"/>
              <a:stretch>
                <a:fillRect/>
              </a:stretch>
            </p:blipFill>
          </mc:Fallback>
        </mc:AlternateContent>
        <p:spPr>
          <a:xfrm>
            <a:off x="323528" y="2564904"/>
            <a:ext cx="8640960" cy="4046567"/>
          </a:xfrm>
          <a:prstGeom prst="rect">
            <a:avLst/>
          </a:prstGeom>
        </p:spPr>
      </p:pic>
      <p:sp>
        <p:nvSpPr>
          <p:cNvPr id="5" name="Footer Placeholder 4"/>
          <p:cNvSpPr>
            <a:spLocks noGrp="1"/>
          </p:cNvSpPr>
          <p:nvPr>
            <p:ph type="ftr" sz="quarter" idx="11"/>
          </p:nvPr>
        </p:nvSpPr>
        <p:spPr>
          <a:xfrm>
            <a:off x="0" y="6492875"/>
            <a:ext cx="5791200" cy="365125"/>
          </a:xfrm>
        </p:spPr>
        <p:txBody>
          <a:bodyPr/>
          <a:lstStyle/>
          <a:p>
            <a:pPr>
              <a:defRPr/>
            </a:pPr>
            <a:r>
              <a:rPr lang="en-US" sz="1100" dirty="0" smtClean="0"/>
              <a:t>© 2017 Pearson Education, Ltd., All rights reserved.</a:t>
            </a:r>
            <a:endParaRPr lang="en-US" sz="1100" dirty="0"/>
          </a:p>
        </p:txBody>
      </p:sp>
      <p:sp>
        <p:nvSpPr>
          <p:cNvPr id="3" name="Rectangle 2"/>
          <p:cNvSpPr/>
          <p:nvPr/>
        </p:nvSpPr>
        <p:spPr>
          <a:xfrm>
            <a:off x="467544" y="1747123"/>
            <a:ext cx="7665881" cy="523220"/>
          </a:xfrm>
          <a:prstGeom prst="rect">
            <a:avLst/>
          </a:prstGeom>
        </p:spPr>
        <p:txBody>
          <a:bodyPr wrap="none">
            <a:spAutoFit/>
          </a:bodyPr>
          <a:lstStyle/>
          <a:p>
            <a:pPr marL="52388"/>
            <a:r>
              <a:rPr lang="en-US" sz="2800" dirty="0">
                <a:solidFill>
                  <a:schemeClr val="tx2">
                    <a:lumMod val="75000"/>
                  </a:schemeClr>
                </a:solidFill>
                <a:latin typeface="+mn-lt"/>
              </a:rPr>
              <a:t>Given message </a:t>
            </a:r>
            <a:r>
              <a:rPr lang="en-US" sz="2800" dirty="0" smtClean="0">
                <a:solidFill>
                  <a:schemeClr val="tx2">
                    <a:lumMod val="75000"/>
                  </a:schemeClr>
                </a:solidFill>
                <a:latin typeface="+mn-lt"/>
              </a:rPr>
              <a:t>M=88, </a:t>
            </a:r>
            <a:r>
              <a:rPr lang="en-US" sz="2800" dirty="0">
                <a:solidFill>
                  <a:schemeClr val="tx2">
                    <a:lumMod val="75000"/>
                  </a:schemeClr>
                </a:solidFill>
                <a:latin typeface="+mn-lt"/>
              </a:rPr>
              <a:t>Pub={7,187}	</a:t>
            </a:r>
            <a:r>
              <a:rPr lang="en-US" sz="2800" dirty="0" smtClean="0">
                <a:solidFill>
                  <a:schemeClr val="tx2">
                    <a:lumMod val="75000"/>
                  </a:schemeClr>
                </a:solidFill>
                <a:latin typeface="+mn-lt"/>
              </a:rPr>
              <a:t>, PR</a:t>
            </a:r>
            <a:r>
              <a:rPr lang="en-US" sz="2800" dirty="0">
                <a:solidFill>
                  <a:schemeClr val="tx2">
                    <a:lumMod val="75000"/>
                  </a:schemeClr>
                </a:solidFill>
                <a:latin typeface="+mn-lt"/>
              </a:rPr>
              <a:t>={23,187</a:t>
            </a:r>
            <a:r>
              <a:rPr lang="en-US" sz="2800" dirty="0" smtClean="0">
                <a:solidFill>
                  <a:schemeClr val="tx2">
                    <a:lumMod val="75000"/>
                  </a:schemeClr>
                </a:solidFill>
                <a:latin typeface="+mn-lt"/>
              </a:rPr>
              <a:t>}</a:t>
            </a:r>
            <a:endParaRPr lang="en-US" sz="2800" dirty="0">
              <a:solidFill>
                <a:schemeClr val="tx2">
                  <a:lumMod val="75000"/>
                </a:schemeClr>
              </a:solidFill>
              <a:latin typeface="+mn-lt"/>
            </a:endParaRPr>
          </a:p>
        </p:txBody>
      </p:sp>
    </p:spTree>
    <p:extLst>
      <p:ext uri="{BB962C8B-B14F-4D97-AF65-F5344CB8AC3E}">
        <p14:creationId xmlns:p14="http://schemas.microsoft.com/office/powerpoint/2010/main" val="1224560334"/>
      </p:ext>
    </p:extLst>
  </p:cSld>
  <p:clrMapOvr>
    <a:masterClrMapping/>
  </p:clrMapOvr>
  <p:transition spd="med">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7"/>
          <p:cNvSpPr txBox="1">
            <a:spLocks noGrp="1"/>
          </p:cNvSpPr>
          <p:nvPr>
            <p:ph type="title"/>
          </p:nvPr>
        </p:nvSpPr>
        <p:spPr>
          <a:xfrm>
            <a:off x="779463" y="62753"/>
            <a:ext cx="7583488"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dirty="0"/>
              <a:t>Security considerations</a:t>
            </a:r>
            <a:endParaRPr dirty="0"/>
          </a:p>
        </p:txBody>
      </p:sp>
      <p:sp>
        <p:nvSpPr>
          <p:cNvPr id="418" name="Google Shape;418;p27"/>
          <p:cNvSpPr txBox="1">
            <a:spLocks noGrp="1"/>
          </p:cNvSpPr>
          <p:nvPr>
            <p:ph type="body" idx="1"/>
          </p:nvPr>
        </p:nvSpPr>
        <p:spPr>
          <a:xfrm>
            <a:off x="685800" y="1828800"/>
            <a:ext cx="7583488" cy="4495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2400"/>
              <a:buNone/>
            </a:pPr>
            <a:r>
              <a:rPr lang="en-US" dirty="0"/>
              <a:t>The security of RSA depends on it being used in such a way as to counter potential attacks</a:t>
            </a:r>
            <a:endParaRPr dirty="0"/>
          </a:p>
          <a:p>
            <a:pPr marL="342900" lvl="0" algn="l" rtl="0">
              <a:spcBef>
                <a:spcPts val="2000"/>
              </a:spcBef>
              <a:spcAft>
                <a:spcPts val="0"/>
              </a:spcAft>
              <a:buClr>
                <a:schemeClr val="dk2"/>
              </a:buClr>
              <a:buSzPts val="2400"/>
              <a:buFont typeface="Wingdings" panose="05000000000000000000" pitchFamily="2" charset="2"/>
              <a:buChar char="Ø"/>
            </a:pPr>
            <a:r>
              <a:rPr lang="en-US" dirty="0"/>
              <a:t>Possible attack approaches </a:t>
            </a:r>
            <a:r>
              <a:rPr lang="en-US" dirty="0" smtClean="0"/>
              <a:t>against RSA are</a:t>
            </a:r>
            <a:r>
              <a:rPr lang="en-US" dirty="0"/>
              <a:t>:</a:t>
            </a:r>
            <a:endParaRPr dirty="0"/>
          </a:p>
          <a:p>
            <a:pPr marL="577850" lvl="1" indent="-295275">
              <a:buClr>
                <a:srgbClr val="6D1705"/>
              </a:buClr>
              <a:buSzPts val="2200"/>
            </a:pPr>
            <a:r>
              <a:rPr lang="en-US" b="1" dirty="0"/>
              <a:t>Brute </a:t>
            </a:r>
            <a:r>
              <a:rPr lang="en-US" b="1" dirty="0" smtClean="0"/>
              <a:t>force attack</a:t>
            </a:r>
            <a:r>
              <a:rPr lang="en-US" dirty="0" smtClean="0"/>
              <a:t>: </a:t>
            </a:r>
            <a:r>
              <a:rPr lang="en-US" dirty="0"/>
              <a:t>try all possible private keys – can be defeated by using a large enough key space (e.g., 1024 bit keys or larger) </a:t>
            </a:r>
          </a:p>
          <a:p>
            <a:pPr marL="577850" lvl="1" indent="-295275">
              <a:buClr>
                <a:srgbClr val="6D1705"/>
              </a:buClr>
              <a:buSzPts val="2200"/>
            </a:pPr>
            <a:r>
              <a:rPr lang="en-US" b="1" dirty="0" smtClean="0"/>
              <a:t>Mathematical attack</a:t>
            </a:r>
            <a:r>
              <a:rPr lang="en-US" dirty="0" smtClean="0"/>
              <a:t>: factor </a:t>
            </a:r>
            <a:r>
              <a:rPr lang="en-US" dirty="0"/>
              <a:t>n into the product of two primes (</a:t>
            </a:r>
            <a:r>
              <a:rPr lang="en-US" dirty="0" smtClean="0"/>
              <a:t>possible </a:t>
            </a:r>
            <a:r>
              <a:rPr lang="en-US" dirty="0"/>
              <a:t>for special cases of </a:t>
            </a:r>
            <a:r>
              <a:rPr lang="en-US" dirty="0" smtClean="0"/>
              <a:t>n)</a:t>
            </a:r>
          </a:p>
          <a:p>
            <a:pPr marL="577850" lvl="1" indent="-295275">
              <a:buClr>
                <a:srgbClr val="6D1705"/>
              </a:buClr>
              <a:buSzPts val="2200"/>
            </a:pPr>
            <a:endParaRPr dirty="0"/>
          </a:p>
        </p:txBody>
      </p:sp>
      <p:sp>
        <p:nvSpPr>
          <p:cNvPr id="419" name="Google Shape;419;p27"/>
          <p:cNvSpPr txBox="1">
            <a:spLocks noGrp="1"/>
          </p:cNvSpPr>
          <p:nvPr>
            <p:ph type="ftr" idx="11"/>
          </p:nvPr>
        </p:nvSpPr>
        <p:spPr>
          <a:xfrm>
            <a:off x="0" y="6492875"/>
            <a:ext cx="4343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1044986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7"/>
          <p:cNvSpPr txBox="1">
            <a:spLocks noGrp="1"/>
          </p:cNvSpPr>
          <p:nvPr>
            <p:ph type="title"/>
          </p:nvPr>
        </p:nvSpPr>
        <p:spPr>
          <a:xfrm>
            <a:off x="779463" y="62753"/>
            <a:ext cx="7583488"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dirty="0"/>
              <a:t>Security considerations</a:t>
            </a:r>
            <a:endParaRPr dirty="0"/>
          </a:p>
        </p:txBody>
      </p:sp>
      <p:sp>
        <p:nvSpPr>
          <p:cNvPr id="418" name="Google Shape;418;p27"/>
          <p:cNvSpPr txBox="1">
            <a:spLocks noGrp="1"/>
          </p:cNvSpPr>
          <p:nvPr>
            <p:ph type="body" idx="1"/>
          </p:nvPr>
        </p:nvSpPr>
        <p:spPr>
          <a:xfrm>
            <a:off x="685800" y="1828800"/>
            <a:ext cx="7583488" cy="4495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2400"/>
              <a:buNone/>
            </a:pPr>
            <a:r>
              <a:rPr lang="en-US" dirty="0"/>
              <a:t>The security of RSA depends on it being used in such a way as to counter potential attacks</a:t>
            </a:r>
            <a:endParaRPr dirty="0"/>
          </a:p>
          <a:p>
            <a:pPr marL="342900" lvl="0" algn="l" rtl="0">
              <a:spcBef>
                <a:spcPts val="2000"/>
              </a:spcBef>
              <a:spcAft>
                <a:spcPts val="0"/>
              </a:spcAft>
              <a:buClr>
                <a:schemeClr val="dk2"/>
              </a:buClr>
              <a:buSzPts val="2400"/>
              <a:buFont typeface="Wingdings" panose="05000000000000000000" pitchFamily="2" charset="2"/>
              <a:buChar char="Ø"/>
            </a:pPr>
            <a:r>
              <a:rPr lang="en-US" dirty="0"/>
              <a:t>Possible attack approaches </a:t>
            </a:r>
            <a:r>
              <a:rPr lang="en-US" dirty="0" smtClean="0"/>
              <a:t>against RSA are</a:t>
            </a:r>
            <a:r>
              <a:rPr lang="en-US" dirty="0"/>
              <a:t>:</a:t>
            </a:r>
            <a:endParaRPr dirty="0"/>
          </a:p>
          <a:p>
            <a:pPr marL="577850" lvl="1" indent="-295275">
              <a:buClr>
                <a:srgbClr val="6D1705"/>
              </a:buClr>
              <a:buSzPts val="2200"/>
            </a:pPr>
            <a:r>
              <a:rPr lang="en-US" b="1" dirty="0"/>
              <a:t>Timing attack</a:t>
            </a:r>
            <a:r>
              <a:rPr lang="en-US" dirty="0"/>
              <a:t>: </a:t>
            </a:r>
            <a:r>
              <a:rPr lang="en-US" dirty="0" smtClean="0"/>
              <a:t>recover </a:t>
            </a:r>
            <a:r>
              <a:rPr lang="en-US" dirty="0"/>
              <a:t>the private key from the running time of the decryption </a:t>
            </a:r>
            <a:r>
              <a:rPr lang="en-US" dirty="0" smtClean="0"/>
              <a:t>algorithm.</a:t>
            </a:r>
          </a:p>
          <a:p>
            <a:pPr lvl="1">
              <a:buClr>
                <a:srgbClr val="6D1705"/>
              </a:buClr>
              <a:buSzPts val="2200"/>
              <a:buFont typeface="Courier New" panose="02070309020205020404" pitchFamily="49" charset="0"/>
              <a:buChar char="o"/>
            </a:pPr>
            <a:r>
              <a:rPr lang="en-US" dirty="0"/>
              <a:t>can be defeated by </a:t>
            </a:r>
            <a:r>
              <a:rPr lang="en-US" dirty="0" smtClean="0"/>
              <a:t>adding a random </a:t>
            </a:r>
            <a:r>
              <a:rPr lang="en-US" dirty="0"/>
              <a:t>delay </a:t>
            </a:r>
            <a:endParaRPr lang="en-US" dirty="0" smtClean="0"/>
          </a:p>
          <a:p>
            <a:pPr lvl="1">
              <a:buClr>
                <a:srgbClr val="6D1705"/>
              </a:buClr>
              <a:buSzPts val="2200"/>
              <a:buFont typeface="Courier New" panose="02070309020205020404" pitchFamily="49" charset="0"/>
              <a:buChar char="o"/>
            </a:pPr>
            <a:r>
              <a:rPr lang="en-US" dirty="0" smtClean="0"/>
              <a:t>The </a:t>
            </a:r>
            <a:r>
              <a:rPr lang="en-US" dirty="0"/>
              <a:t>attacker may be able to defeat random delay if the delay is not added carefully</a:t>
            </a:r>
            <a:r>
              <a:rPr lang="en-US" dirty="0" smtClean="0"/>
              <a:t>.</a:t>
            </a:r>
          </a:p>
          <a:p>
            <a:pPr lvl="1">
              <a:buClr>
                <a:srgbClr val="6D1705"/>
              </a:buClr>
              <a:buSzPts val="2200"/>
              <a:buFont typeface="Courier New" panose="02070309020205020404" pitchFamily="49" charset="0"/>
              <a:buChar char="o"/>
            </a:pPr>
            <a:r>
              <a:rPr lang="en-US" dirty="0"/>
              <a:t>Hurt the performance.</a:t>
            </a:r>
            <a:endParaRPr lang="en-US" dirty="0" smtClean="0"/>
          </a:p>
          <a:p>
            <a:pPr marL="577850" lvl="1" indent="-295275">
              <a:buClr>
                <a:srgbClr val="6D1705"/>
              </a:buClr>
              <a:buSzPts val="2200"/>
            </a:pPr>
            <a:endParaRPr dirty="0"/>
          </a:p>
        </p:txBody>
      </p:sp>
      <p:sp>
        <p:nvSpPr>
          <p:cNvPr id="419" name="Google Shape;419;p27"/>
          <p:cNvSpPr txBox="1">
            <a:spLocks noGrp="1"/>
          </p:cNvSpPr>
          <p:nvPr>
            <p:ph type="ftr" idx="11"/>
          </p:nvPr>
        </p:nvSpPr>
        <p:spPr>
          <a:xfrm>
            <a:off x="0" y="6492875"/>
            <a:ext cx="4343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3888149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7"/>
          <p:cNvSpPr txBox="1">
            <a:spLocks noGrp="1"/>
          </p:cNvSpPr>
          <p:nvPr>
            <p:ph type="title"/>
          </p:nvPr>
        </p:nvSpPr>
        <p:spPr>
          <a:xfrm>
            <a:off x="779463" y="62753"/>
            <a:ext cx="7583488"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dirty="0"/>
              <a:t>Security considerations</a:t>
            </a:r>
            <a:endParaRPr dirty="0"/>
          </a:p>
        </p:txBody>
      </p:sp>
      <p:sp>
        <p:nvSpPr>
          <p:cNvPr id="418" name="Google Shape;418;p27"/>
          <p:cNvSpPr txBox="1">
            <a:spLocks noGrp="1"/>
          </p:cNvSpPr>
          <p:nvPr>
            <p:ph type="body" idx="1"/>
          </p:nvPr>
        </p:nvSpPr>
        <p:spPr>
          <a:xfrm>
            <a:off x="551655" y="1604931"/>
            <a:ext cx="7811295" cy="4495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2400"/>
              <a:buNone/>
            </a:pPr>
            <a:r>
              <a:rPr lang="en-US" dirty="0"/>
              <a:t>The security of RSA depends on it being used in such a way as to counter potential attacks</a:t>
            </a:r>
            <a:endParaRPr dirty="0"/>
          </a:p>
          <a:p>
            <a:pPr marL="342900" lvl="0" algn="l" rtl="0">
              <a:spcBef>
                <a:spcPts val="2000"/>
              </a:spcBef>
              <a:spcAft>
                <a:spcPts val="0"/>
              </a:spcAft>
              <a:buClr>
                <a:schemeClr val="dk2"/>
              </a:buClr>
              <a:buSzPts val="2400"/>
              <a:buFont typeface="Wingdings" panose="05000000000000000000" pitchFamily="2" charset="2"/>
              <a:buChar char="Ø"/>
            </a:pPr>
            <a:r>
              <a:rPr lang="en-US" dirty="0"/>
              <a:t>Possible attack approaches </a:t>
            </a:r>
            <a:r>
              <a:rPr lang="en-US" dirty="0" smtClean="0"/>
              <a:t>against RSA are</a:t>
            </a:r>
            <a:r>
              <a:rPr lang="en-US" dirty="0"/>
              <a:t>:</a:t>
            </a:r>
            <a:endParaRPr dirty="0"/>
          </a:p>
          <a:p>
            <a:pPr marL="577850" lvl="1" indent="-295275">
              <a:buClr>
                <a:srgbClr val="6D1705"/>
              </a:buClr>
              <a:buSzPts val="2200"/>
            </a:pPr>
            <a:r>
              <a:rPr lang="en-US" b="1" dirty="0"/>
              <a:t>Probable-message </a:t>
            </a:r>
            <a:r>
              <a:rPr lang="en-US" b="1" dirty="0" smtClean="0"/>
              <a:t>attack</a:t>
            </a:r>
            <a:r>
              <a:rPr lang="en-US" dirty="0" smtClean="0"/>
              <a:t>: </a:t>
            </a:r>
          </a:p>
          <a:p>
            <a:pPr lvl="1" indent="-279400">
              <a:buClr>
                <a:srgbClr val="6D1705"/>
              </a:buClr>
              <a:buSzPts val="2200"/>
              <a:buFont typeface="Courier New" panose="02070309020205020404" pitchFamily="49" charset="0"/>
              <a:buChar char="o"/>
            </a:pPr>
            <a:r>
              <a:rPr lang="en-US" sz="2000" dirty="0" smtClean="0"/>
              <a:t>encrypt </a:t>
            </a:r>
            <a:r>
              <a:rPr lang="en-US" sz="2000" dirty="0"/>
              <a:t>all possible plaintext messages </a:t>
            </a:r>
            <a:r>
              <a:rPr lang="en-US" sz="2000" dirty="0" smtClean="0"/>
              <a:t>and try </a:t>
            </a:r>
            <a:r>
              <a:rPr lang="en-US" sz="2000" dirty="0"/>
              <a:t>to find a match between the ciphertext and one of the encrypted messages </a:t>
            </a:r>
          </a:p>
          <a:p>
            <a:pPr lvl="1" indent="-279400">
              <a:buClr>
                <a:srgbClr val="6D1705"/>
              </a:buClr>
              <a:buSzPts val="2200"/>
              <a:buFont typeface="Courier New" panose="02070309020205020404" pitchFamily="49" charset="0"/>
              <a:buChar char="o"/>
            </a:pPr>
            <a:r>
              <a:rPr lang="en-US" sz="2000" dirty="0" smtClean="0"/>
              <a:t>only </a:t>
            </a:r>
            <a:r>
              <a:rPr lang="en-US" sz="2000" dirty="0"/>
              <a:t>works for small plaintext message sizes </a:t>
            </a:r>
          </a:p>
          <a:p>
            <a:pPr lvl="1" indent="-279400">
              <a:buClr>
                <a:srgbClr val="6D1705"/>
              </a:buClr>
              <a:buSzPts val="2200"/>
              <a:buFont typeface="Courier New" panose="02070309020205020404" pitchFamily="49" charset="0"/>
              <a:buChar char="o"/>
            </a:pPr>
            <a:r>
              <a:rPr lang="en-US" sz="2000" dirty="0" smtClean="0"/>
              <a:t>Solution</a:t>
            </a:r>
            <a:r>
              <a:rPr lang="en-US" sz="2000" dirty="0"/>
              <a:t>: pad plaintext message with random text before </a:t>
            </a:r>
            <a:r>
              <a:rPr lang="en-US" sz="2000" dirty="0" smtClean="0"/>
              <a:t>encryption (e.g., optimal </a:t>
            </a:r>
            <a:r>
              <a:rPr lang="en-US" sz="2000" dirty="0"/>
              <a:t>asymmetric encryption padding (OAEP</a:t>
            </a:r>
            <a:r>
              <a:rPr lang="en-US" sz="2000" dirty="0" smtClean="0"/>
              <a:t>))</a:t>
            </a:r>
            <a:endParaRPr lang="en-US" sz="2000" dirty="0"/>
          </a:p>
          <a:p>
            <a:pPr lvl="1" indent="-279400">
              <a:buClr>
                <a:srgbClr val="6D1705"/>
              </a:buClr>
              <a:buSzPts val="2200"/>
              <a:buFont typeface="Courier New" panose="02070309020205020404" pitchFamily="49" charset="0"/>
              <a:buChar char="o"/>
            </a:pPr>
            <a:endParaRPr sz="2000" dirty="0"/>
          </a:p>
        </p:txBody>
      </p:sp>
      <p:sp>
        <p:nvSpPr>
          <p:cNvPr id="419" name="Google Shape;419;p27"/>
          <p:cNvSpPr txBox="1">
            <a:spLocks noGrp="1"/>
          </p:cNvSpPr>
          <p:nvPr>
            <p:ph type="ftr" idx="11"/>
          </p:nvPr>
        </p:nvSpPr>
        <p:spPr>
          <a:xfrm>
            <a:off x="0" y="6492875"/>
            <a:ext cx="4343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2" name="Picture 1"/>
          <p:cNvPicPr>
            <a:picLocks noChangeAspect="1"/>
          </p:cNvPicPr>
          <p:nvPr/>
        </p:nvPicPr>
        <p:blipFill>
          <a:blip r:embed="rId3"/>
          <a:stretch>
            <a:fillRect/>
          </a:stretch>
        </p:blipFill>
        <p:spPr>
          <a:xfrm>
            <a:off x="1482269" y="5912005"/>
            <a:ext cx="6535062" cy="447737"/>
          </a:xfrm>
          <a:prstGeom prst="rect">
            <a:avLst/>
          </a:prstGeom>
        </p:spPr>
      </p:pic>
    </p:spTree>
    <p:extLst>
      <p:ext uri="{BB962C8B-B14F-4D97-AF65-F5344CB8AC3E}">
        <p14:creationId xmlns:p14="http://schemas.microsoft.com/office/powerpoint/2010/main" val="646597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8;p4"/>
          <p:cNvSpPr txBox="1">
            <a:spLocks noGrp="1"/>
          </p:cNvSpPr>
          <p:nvPr>
            <p:ph type="title"/>
          </p:nvPr>
        </p:nvSpPr>
        <p:spPr>
          <a:xfrm>
            <a:off x="779463" y="62753"/>
            <a:ext cx="7583488"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dirty="0" smtClean="0"/>
              <a:t>Types of Ciphers</a:t>
            </a:r>
            <a:endParaRPr dirty="0"/>
          </a:p>
        </p:txBody>
      </p:sp>
      <p:sp>
        <p:nvSpPr>
          <p:cNvPr id="19" name="Rectangle 18"/>
          <p:cNvSpPr/>
          <p:nvPr/>
        </p:nvSpPr>
        <p:spPr>
          <a:xfrm>
            <a:off x="7085031" y="3525738"/>
            <a:ext cx="1676401" cy="442452"/>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p:cNvSpPr txBox="1"/>
          <p:nvPr/>
        </p:nvSpPr>
        <p:spPr>
          <a:xfrm>
            <a:off x="7071000" y="3573055"/>
            <a:ext cx="1769807" cy="369332"/>
          </a:xfrm>
          <a:prstGeom prst="rect">
            <a:avLst/>
          </a:prstGeom>
          <a:noFill/>
        </p:spPr>
        <p:txBody>
          <a:bodyPr wrap="square" rtlCol="0">
            <a:spAutoFit/>
          </a:bodyPr>
          <a:lstStyle/>
          <a:p>
            <a:pPr algn="ctr"/>
            <a:r>
              <a:rPr lang="en-US" sz="1800" dirty="0" smtClean="0">
                <a:latin typeface="Lustria" panose="020B0604020202020204" charset="0"/>
              </a:rPr>
              <a:t>Hash Function</a:t>
            </a:r>
            <a:endParaRPr lang="en-US" sz="1800" dirty="0">
              <a:latin typeface="Lustria" panose="020B0604020202020204" charset="0"/>
            </a:endParaRPr>
          </a:p>
        </p:txBody>
      </p:sp>
      <p:cxnSp>
        <p:nvCxnSpPr>
          <p:cNvPr id="44" name="Straight Connector 43"/>
          <p:cNvCxnSpPr/>
          <p:nvPr/>
        </p:nvCxnSpPr>
        <p:spPr>
          <a:xfrm flipH="1" flipV="1">
            <a:off x="1362327" y="4231864"/>
            <a:ext cx="1" cy="4519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543950" y="4227043"/>
            <a:ext cx="1" cy="3906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1360425" y="4211766"/>
            <a:ext cx="2183525" cy="53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2537832" y="3953430"/>
            <a:ext cx="11738" cy="2636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033710" y="2258828"/>
            <a:ext cx="4455827" cy="16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2676381" y="3294629"/>
            <a:ext cx="5246850" cy="147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268085" y="2014816"/>
            <a:ext cx="4992" cy="2450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1049366" y="2243931"/>
            <a:ext cx="1" cy="3906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5489537" y="2243931"/>
            <a:ext cx="1" cy="3906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5489537" y="2936286"/>
            <a:ext cx="1" cy="3906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676379" y="3291960"/>
            <a:ext cx="2" cy="24415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5122578" y="3303213"/>
            <a:ext cx="0" cy="2109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9" idx="0"/>
          </p:cNvCxnSpPr>
          <p:nvPr/>
        </p:nvCxnSpPr>
        <p:spPr>
          <a:xfrm flipH="1" flipV="1">
            <a:off x="7913404" y="3309374"/>
            <a:ext cx="9828" cy="21636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293025" y="2632657"/>
            <a:ext cx="2418736" cy="44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TextBox 75"/>
          <p:cNvSpPr txBox="1"/>
          <p:nvPr/>
        </p:nvSpPr>
        <p:spPr>
          <a:xfrm>
            <a:off x="4283192" y="2691029"/>
            <a:ext cx="2438402" cy="369332"/>
          </a:xfrm>
          <a:prstGeom prst="rect">
            <a:avLst/>
          </a:prstGeom>
          <a:noFill/>
        </p:spPr>
        <p:txBody>
          <a:bodyPr wrap="square" rtlCol="0">
            <a:spAutoFit/>
          </a:bodyPr>
          <a:lstStyle/>
          <a:p>
            <a:pPr algn="ctr"/>
            <a:r>
              <a:rPr lang="en-US" sz="1800" dirty="0" smtClean="0">
                <a:latin typeface="Lustria" panose="020B0604020202020204" charset="0"/>
              </a:rPr>
              <a:t>Modern (Key-based)</a:t>
            </a:r>
            <a:endParaRPr lang="en-US" sz="1800" dirty="0">
              <a:latin typeface="Lustria" panose="020B0604020202020204" charset="0"/>
            </a:endParaRPr>
          </a:p>
        </p:txBody>
      </p:sp>
      <p:sp>
        <p:nvSpPr>
          <p:cNvPr id="79" name="Rectangle 78"/>
          <p:cNvSpPr/>
          <p:nvPr/>
        </p:nvSpPr>
        <p:spPr>
          <a:xfrm>
            <a:off x="2298062" y="1563329"/>
            <a:ext cx="2168013" cy="442452"/>
          </a:xfrm>
          <a:prstGeom prst="rect">
            <a:avLst/>
          </a:prstGeom>
          <a:solidFill>
            <a:schemeClr val="accent1">
              <a:alpha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TextBox 79"/>
          <p:cNvSpPr txBox="1"/>
          <p:nvPr/>
        </p:nvSpPr>
        <p:spPr>
          <a:xfrm>
            <a:off x="2333421" y="1613191"/>
            <a:ext cx="2197510" cy="369332"/>
          </a:xfrm>
          <a:prstGeom prst="rect">
            <a:avLst/>
          </a:prstGeom>
          <a:noFill/>
        </p:spPr>
        <p:txBody>
          <a:bodyPr wrap="square" rtlCol="0">
            <a:spAutoFit/>
          </a:bodyPr>
          <a:lstStyle/>
          <a:p>
            <a:pPr algn="ctr"/>
            <a:r>
              <a:rPr lang="en-US" sz="1800" dirty="0" smtClean="0">
                <a:latin typeface="Lustria" panose="020B0604020202020204" charset="0"/>
              </a:rPr>
              <a:t>Cryptography</a:t>
            </a:r>
            <a:endParaRPr lang="en-US" sz="1800" dirty="0">
              <a:latin typeface="Lustria" panose="020B0604020202020204" charset="0"/>
            </a:endParaRPr>
          </a:p>
        </p:txBody>
      </p:sp>
      <p:sp>
        <p:nvSpPr>
          <p:cNvPr id="90" name="Rectangle 89"/>
          <p:cNvSpPr/>
          <p:nvPr/>
        </p:nvSpPr>
        <p:spPr>
          <a:xfrm>
            <a:off x="292611" y="2662153"/>
            <a:ext cx="1579535" cy="44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TextBox 90"/>
          <p:cNvSpPr txBox="1"/>
          <p:nvPr/>
        </p:nvSpPr>
        <p:spPr>
          <a:xfrm>
            <a:off x="277864" y="2698713"/>
            <a:ext cx="1594282" cy="369332"/>
          </a:xfrm>
          <a:prstGeom prst="rect">
            <a:avLst/>
          </a:prstGeom>
          <a:noFill/>
        </p:spPr>
        <p:txBody>
          <a:bodyPr wrap="square" rtlCol="0">
            <a:spAutoFit/>
          </a:bodyPr>
          <a:lstStyle/>
          <a:p>
            <a:pPr algn="ctr"/>
            <a:r>
              <a:rPr lang="en-US" sz="1800" dirty="0" smtClean="0">
                <a:latin typeface="Lustria" panose="020B0604020202020204" charset="0"/>
              </a:rPr>
              <a:t>Classical</a:t>
            </a:r>
            <a:endParaRPr lang="en-US" sz="1800" dirty="0">
              <a:latin typeface="Lustria" panose="020B0604020202020204" charset="0"/>
            </a:endParaRPr>
          </a:p>
        </p:txBody>
      </p:sp>
      <p:cxnSp>
        <p:nvCxnSpPr>
          <p:cNvPr id="48" name="Straight Connector 47"/>
          <p:cNvCxnSpPr/>
          <p:nvPr/>
        </p:nvCxnSpPr>
        <p:spPr>
          <a:xfrm flipH="1" flipV="1">
            <a:off x="472727" y="5342423"/>
            <a:ext cx="1" cy="4519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2086313" y="5337602"/>
            <a:ext cx="1" cy="3906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57979" y="5349615"/>
            <a:ext cx="1628334" cy="16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79519" y="5684518"/>
            <a:ext cx="875979" cy="44245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TextBox 57"/>
          <p:cNvSpPr txBox="1"/>
          <p:nvPr/>
        </p:nvSpPr>
        <p:spPr>
          <a:xfrm>
            <a:off x="97749" y="5735525"/>
            <a:ext cx="762687" cy="369332"/>
          </a:xfrm>
          <a:prstGeom prst="rect">
            <a:avLst/>
          </a:prstGeom>
          <a:noFill/>
        </p:spPr>
        <p:txBody>
          <a:bodyPr wrap="square" rtlCol="0">
            <a:spAutoFit/>
          </a:bodyPr>
          <a:lstStyle/>
          <a:p>
            <a:pPr algn="ctr"/>
            <a:r>
              <a:rPr lang="en-US" sz="1800" dirty="0" smtClean="0">
                <a:latin typeface="Lustria" panose="020B0604020202020204" charset="0"/>
              </a:rPr>
              <a:t>DES</a:t>
            </a:r>
            <a:endParaRPr lang="en-US" sz="1800" dirty="0">
              <a:latin typeface="Lustria" panose="020B0604020202020204" charset="0"/>
            </a:endParaRPr>
          </a:p>
        </p:txBody>
      </p:sp>
      <p:sp>
        <p:nvSpPr>
          <p:cNvPr id="59" name="Rectangle 58"/>
          <p:cNvSpPr/>
          <p:nvPr/>
        </p:nvSpPr>
        <p:spPr>
          <a:xfrm>
            <a:off x="1627243" y="5676375"/>
            <a:ext cx="886025" cy="44245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TextBox 59"/>
          <p:cNvSpPr txBox="1"/>
          <p:nvPr/>
        </p:nvSpPr>
        <p:spPr>
          <a:xfrm>
            <a:off x="1564796" y="5749495"/>
            <a:ext cx="990745" cy="369332"/>
          </a:xfrm>
          <a:prstGeom prst="rect">
            <a:avLst/>
          </a:prstGeom>
          <a:noFill/>
        </p:spPr>
        <p:txBody>
          <a:bodyPr wrap="square" rtlCol="0">
            <a:spAutoFit/>
          </a:bodyPr>
          <a:lstStyle/>
          <a:p>
            <a:pPr algn="ctr"/>
            <a:r>
              <a:rPr lang="en-US" sz="1800" dirty="0" smtClean="0">
                <a:latin typeface="Lustria" panose="020B0604020202020204" charset="0"/>
              </a:rPr>
              <a:t>AES</a:t>
            </a:r>
            <a:endParaRPr lang="en-US" sz="1800" dirty="0">
              <a:latin typeface="Lustria" panose="020B0604020202020204" charset="0"/>
            </a:endParaRPr>
          </a:p>
        </p:txBody>
      </p:sp>
      <p:cxnSp>
        <p:nvCxnSpPr>
          <p:cNvPr id="62" name="Straight Connector 61"/>
          <p:cNvCxnSpPr/>
          <p:nvPr/>
        </p:nvCxnSpPr>
        <p:spPr>
          <a:xfrm flipV="1">
            <a:off x="3550907" y="4971708"/>
            <a:ext cx="7255" cy="74387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3064010" y="5676375"/>
            <a:ext cx="926097" cy="44245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TextBox 70"/>
          <p:cNvSpPr txBox="1"/>
          <p:nvPr/>
        </p:nvSpPr>
        <p:spPr>
          <a:xfrm>
            <a:off x="2909936" y="5757638"/>
            <a:ext cx="1193140" cy="369332"/>
          </a:xfrm>
          <a:prstGeom prst="rect">
            <a:avLst/>
          </a:prstGeom>
          <a:noFill/>
        </p:spPr>
        <p:txBody>
          <a:bodyPr wrap="square" rtlCol="0">
            <a:spAutoFit/>
          </a:bodyPr>
          <a:lstStyle/>
          <a:p>
            <a:pPr algn="ctr"/>
            <a:r>
              <a:rPr lang="en-US" sz="1800" dirty="0" smtClean="0">
                <a:latin typeface="Lustria" panose="020B0604020202020204" charset="0"/>
              </a:rPr>
              <a:t>RC4</a:t>
            </a:r>
            <a:endParaRPr lang="en-US" sz="1800" dirty="0">
              <a:latin typeface="Lustria" panose="020B0604020202020204" charset="0"/>
            </a:endParaRPr>
          </a:p>
        </p:txBody>
      </p:sp>
      <p:cxnSp>
        <p:nvCxnSpPr>
          <p:cNvPr id="72" name="Straight Connector 71"/>
          <p:cNvCxnSpPr/>
          <p:nvPr/>
        </p:nvCxnSpPr>
        <p:spPr>
          <a:xfrm flipH="1" flipV="1">
            <a:off x="1348362" y="4952289"/>
            <a:ext cx="1" cy="39061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822117" y="4573959"/>
            <a:ext cx="1089813" cy="44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p:cNvSpPr txBox="1"/>
          <p:nvPr/>
        </p:nvSpPr>
        <p:spPr>
          <a:xfrm>
            <a:off x="792620" y="4610519"/>
            <a:ext cx="1119310" cy="369332"/>
          </a:xfrm>
          <a:prstGeom prst="rect">
            <a:avLst/>
          </a:prstGeom>
          <a:noFill/>
        </p:spPr>
        <p:txBody>
          <a:bodyPr wrap="square" rtlCol="0">
            <a:spAutoFit/>
          </a:bodyPr>
          <a:lstStyle/>
          <a:p>
            <a:pPr algn="ctr"/>
            <a:r>
              <a:rPr lang="en-US" sz="1800" dirty="0" smtClean="0">
                <a:latin typeface="Lustria" panose="020B0604020202020204" charset="0"/>
              </a:rPr>
              <a:t>Block</a:t>
            </a:r>
            <a:endParaRPr lang="en-US" sz="1800" dirty="0">
              <a:latin typeface="Lustria" panose="020B0604020202020204" charset="0"/>
            </a:endParaRPr>
          </a:p>
        </p:txBody>
      </p:sp>
      <p:sp>
        <p:nvSpPr>
          <p:cNvPr id="77" name="Rectangle 76"/>
          <p:cNvSpPr/>
          <p:nvPr/>
        </p:nvSpPr>
        <p:spPr>
          <a:xfrm>
            <a:off x="3022445" y="4565816"/>
            <a:ext cx="1020270" cy="4424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TextBox 77"/>
          <p:cNvSpPr txBox="1"/>
          <p:nvPr/>
        </p:nvSpPr>
        <p:spPr>
          <a:xfrm>
            <a:off x="2980880" y="4602376"/>
            <a:ext cx="1122196" cy="369332"/>
          </a:xfrm>
          <a:prstGeom prst="rect">
            <a:avLst/>
          </a:prstGeom>
          <a:noFill/>
        </p:spPr>
        <p:txBody>
          <a:bodyPr wrap="square" rtlCol="0">
            <a:spAutoFit/>
          </a:bodyPr>
          <a:lstStyle/>
          <a:p>
            <a:pPr algn="ctr"/>
            <a:r>
              <a:rPr lang="en-US" sz="1800" dirty="0" smtClean="0">
                <a:latin typeface="Lustria" panose="020B0604020202020204" charset="0"/>
              </a:rPr>
              <a:t>Stream</a:t>
            </a:r>
            <a:endParaRPr lang="en-US" sz="1800" dirty="0">
              <a:latin typeface="Lustria" panose="020B0604020202020204" charset="0"/>
            </a:endParaRPr>
          </a:p>
        </p:txBody>
      </p:sp>
      <p:cxnSp>
        <p:nvCxnSpPr>
          <p:cNvPr id="81" name="Straight Connector 80"/>
          <p:cNvCxnSpPr/>
          <p:nvPr/>
        </p:nvCxnSpPr>
        <p:spPr>
          <a:xfrm flipH="1" flipV="1">
            <a:off x="4529045" y="4214167"/>
            <a:ext cx="1" cy="4519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6144535" y="4211341"/>
            <a:ext cx="1" cy="3906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516201" y="4223354"/>
            <a:ext cx="1628334" cy="16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4239106" y="4558257"/>
            <a:ext cx="733054" cy="442452"/>
          </a:xfrm>
          <a:prstGeom prst="rect">
            <a:avLst/>
          </a:prstGeom>
          <a:solidFill>
            <a:schemeClr val="bg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TextBox 86"/>
          <p:cNvSpPr txBox="1"/>
          <p:nvPr/>
        </p:nvSpPr>
        <p:spPr>
          <a:xfrm>
            <a:off x="4218847" y="4593422"/>
            <a:ext cx="782877" cy="369332"/>
          </a:xfrm>
          <a:prstGeom prst="rect">
            <a:avLst/>
          </a:prstGeom>
          <a:noFill/>
        </p:spPr>
        <p:txBody>
          <a:bodyPr wrap="square" rtlCol="0">
            <a:spAutoFit/>
          </a:bodyPr>
          <a:lstStyle/>
          <a:p>
            <a:pPr algn="ctr"/>
            <a:r>
              <a:rPr lang="en-US" sz="1800" dirty="0" smtClean="0">
                <a:latin typeface="Lustria" panose="020B0604020202020204" charset="0"/>
              </a:rPr>
              <a:t>RSA</a:t>
            </a:r>
            <a:endParaRPr lang="en-US" sz="1800" dirty="0">
              <a:latin typeface="Lustria" panose="020B0604020202020204" charset="0"/>
            </a:endParaRPr>
          </a:p>
        </p:txBody>
      </p:sp>
      <p:sp>
        <p:nvSpPr>
          <p:cNvPr id="88" name="Rectangle 87"/>
          <p:cNvSpPr/>
          <p:nvPr/>
        </p:nvSpPr>
        <p:spPr>
          <a:xfrm>
            <a:off x="5463793" y="4550113"/>
            <a:ext cx="1058583" cy="704813"/>
          </a:xfrm>
          <a:prstGeom prst="rect">
            <a:avLst/>
          </a:prstGeom>
          <a:solidFill>
            <a:schemeClr val="bg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TextBox 88"/>
          <p:cNvSpPr txBox="1"/>
          <p:nvPr/>
        </p:nvSpPr>
        <p:spPr>
          <a:xfrm>
            <a:off x="5404407" y="4575433"/>
            <a:ext cx="1224638" cy="646331"/>
          </a:xfrm>
          <a:prstGeom prst="rect">
            <a:avLst/>
          </a:prstGeom>
          <a:noFill/>
        </p:spPr>
        <p:txBody>
          <a:bodyPr wrap="square" rtlCol="0">
            <a:spAutoFit/>
          </a:bodyPr>
          <a:lstStyle/>
          <a:p>
            <a:pPr algn="ctr"/>
            <a:r>
              <a:rPr lang="en-US" sz="1800" dirty="0" smtClean="0">
                <a:latin typeface="Lustria" panose="020B0604020202020204" charset="0"/>
              </a:rPr>
              <a:t>Diffie-Hellman</a:t>
            </a:r>
            <a:endParaRPr lang="en-US" sz="1800" dirty="0">
              <a:latin typeface="Lustria" panose="020B0604020202020204" charset="0"/>
            </a:endParaRPr>
          </a:p>
        </p:txBody>
      </p:sp>
      <p:cxnSp>
        <p:nvCxnSpPr>
          <p:cNvPr id="94" name="Straight Connector 93"/>
          <p:cNvCxnSpPr/>
          <p:nvPr/>
        </p:nvCxnSpPr>
        <p:spPr>
          <a:xfrm flipH="1" flipV="1">
            <a:off x="5406584" y="3826028"/>
            <a:ext cx="1" cy="39061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4528646" y="3520818"/>
            <a:ext cx="1460082" cy="442452"/>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TextBox 95"/>
          <p:cNvSpPr txBox="1"/>
          <p:nvPr/>
        </p:nvSpPr>
        <p:spPr>
          <a:xfrm>
            <a:off x="4486597" y="3557594"/>
            <a:ext cx="1504324" cy="369332"/>
          </a:xfrm>
          <a:prstGeom prst="rect">
            <a:avLst/>
          </a:prstGeom>
          <a:noFill/>
        </p:spPr>
        <p:txBody>
          <a:bodyPr wrap="square" rtlCol="0">
            <a:spAutoFit/>
          </a:bodyPr>
          <a:lstStyle/>
          <a:p>
            <a:pPr algn="ctr"/>
            <a:r>
              <a:rPr lang="en-US" sz="1800" dirty="0" smtClean="0">
                <a:latin typeface="Lustria" panose="020B0604020202020204" charset="0"/>
              </a:rPr>
              <a:t>Asymmetric</a:t>
            </a:r>
            <a:endParaRPr lang="en-US" sz="1800" dirty="0">
              <a:latin typeface="Lustria" panose="020B0604020202020204" charset="0"/>
            </a:endParaRPr>
          </a:p>
        </p:txBody>
      </p:sp>
      <p:cxnSp>
        <p:nvCxnSpPr>
          <p:cNvPr id="97" name="Straight Connector 96"/>
          <p:cNvCxnSpPr/>
          <p:nvPr/>
        </p:nvCxnSpPr>
        <p:spPr>
          <a:xfrm flipH="1" flipV="1">
            <a:off x="7152932" y="4343564"/>
            <a:ext cx="1" cy="45194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8655678" y="4338743"/>
            <a:ext cx="1" cy="3906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7152932" y="4347266"/>
            <a:ext cx="1502746" cy="349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6815223" y="4685659"/>
            <a:ext cx="765679" cy="442452"/>
          </a:xfrm>
          <a:prstGeom prst="rect">
            <a:avLst/>
          </a:prstGeom>
          <a:solidFill>
            <a:schemeClr val="bg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TextBox 100"/>
          <p:cNvSpPr txBox="1"/>
          <p:nvPr/>
        </p:nvSpPr>
        <p:spPr>
          <a:xfrm>
            <a:off x="6779066" y="4733114"/>
            <a:ext cx="801836" cy="369332"/>
          </a:xfrm>
          <a:prstGeom prst="rect">
            <a:avLst/>
          </a:prstGeom>
          <a:noFill/>
        </p:spPr>
        <p:txBody>
          <a:bodyPr wrap="square" rtlCol="0">
            <a:spAutoFit/>
          </a:bodyPr>
          <a:lstStyle/>
          <a:p>
            <a:pPr algn="ctr"/>
            <a:r>
              <a:rPr lang="en-US" sz="1800" dirty="0" smtClean="0">
                <a:latin typeface="Lustria" panose="020B0604020202020204" charset="0"/>
              </a:rPr>
              <a:t>MD5</a:t>
            </a:r>
            <a:endParaRPr lang="en-US" sz="1800" dirty="0">
              <a:latin typeface="Lustria" panose="020B0604020202020204" charset="0"/>
            </a:endParaRPr>
          </a:p>
        </p:txBody>
      </p:sp>
      <p:sp>
        <p:nvSpPr>
          <p:cNvPr id="102" name="Rectangle 101"/>
          <p:cNvSpPr/>
          <p:nvPr/>
        </p:nvSpPr>
        <p:spPr>
          <a:xfrm>
            <a:off x="8182753" y="4677516"/>
            <a:ext cx="698011" cy="442452"/>
          </a:xfrm>
          <a:prstGeom prst="rect">
            <a:avLst/>
          </a:prstGeom>
          <a:solidFill>
            <a:schemeClr val="bg2">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TextBox 102"/>
          <p:cNvSpPr txBox="1"/>
          <p:nvPr/>
        </p:nvSpPr>
        <p:spPr>
          <a:xfrm>
            <a:off x="8193195" y="4753334"/>
            <a:ext cx="727509" cy="369332"/>
          </a:xfrm>
          <a:prstGeom prst="rect">
            <a:avLst/>
          </a:prstGeom>
          <a:noFill/>
        </p:spPr>
        <p:txBody>
          <a:bodyPr wrap="square" rtlCol="0">
            <a:spAutoFit/>
          </a:bodyPr>
          <a:lstStyle/>
          <a:p>
            <a:pPr algn="ctr"/>
            <a:r>
              <a:rPr lang="en-US" sz="1800" dirty="0" smtClean="0">
                <a:latin typeface="Lustria" panose="020B0604020202020204" charset="0"/>
              </a:rPr>
              <a:t>SHA</a:t>
            </a:r>
            <a:endParaRPr lang="en-US" sz="1800" dirty="0">
              <a:latin typeface="Lustria" panose="020B0604020202020204" charset="0"/>
            </a:endParaRPr>
          </a:p>
        </p:txBody>
      </p:sp>
      <p:cxnSp>
        <p:nvCxnSpPr>
          <p:cNvPr id="104" name="Straight Connector 103"/>
          <p:cNvCxnSpPr/>
          <p:nvPr/>
        </p:nvCxnSpPr>
        <p:spPr>
          <a:xfrm flipH="1" flipV="1">
            <a:off x="7917727" y="3953430"/>
            <a:ext cx="1" cy="39061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1974933" y="3515898"/>
            <a:ext cx="1410921" cy="44245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TextBox 84"/>
          <p:cNvSpPr txBox="1"/>
          <p:nvPr/>
        </p:nvSpPr>
        <p:spPr>
          <a:xfrm>
            <a:off x="1929049" y="3568171"/>
            <a:ext cx="1440419" cy="369332"/>
          </a:xfrm>
          <a:prstGeom prst="rect">
            <a:avLst/>
          </a:prstGeom>
          <a:noFill/>
        </p:spPr>
        <p:txBody>
          <a:bodyPr wrap="square" rtlCol="0">
            <a:spAutoFit/>
          </a:bodyPr>
          <a:lstStyle/>
          <a:p>
            <a:pPr algn="ctr"/>
            <a:r>
              <a:rPr lang="en-US" sz="1800" dirty="0" smtClean="0">
                <a:latin typeface="Lustria" panose="020B0604020202020204" charset="0"/>
              </a:rPr>
              <a:t>Symmetric</a:t>
            </a:r>
            <a:endParaRPr lang="en-US" sz="1800" dirty="0">
              <a:latin typeface="Lustria" panose="020B0604020202020204" charset="0"/>
            </a:endParaRPr>
          </a:p>
        </p:txBody>
      </p:sp>
    </p:spTree>
    <p:extLst>
      <p:ext uri="{BB962C8B-B14F-4D97-AF65-F5344CB8AC3E}">
        <p14:creationId xmlns:p14="http://schemas.microsoft.com/office/powerpoint/2010/main" val="2522753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0" y="39688"/>
            <a:ext cx="9143999" cy="1412875"/>
          </a:xfrm>
        </p:spPr>
        <p:txBody>
          <a:bodyPr/>
          <a:lstStyle/>
          <a:p>
            <a:r>
              <a:rPr lang="en-AU" dirty="0" smtClean="0"/>
              <a:t>Homework</a:t>
            </a:r>
            <a:endParaRPr lang="en-AU" dirty="0"/>
          </a:p>
        </p:txBody>
      </p:sp>
      <p:sp>
        <p:nvSpPr>
          <p:cNvPr id="73731" name="Rectangle 3"/>
          <p:cNvSpPr>
            <a:spLocks noGrp="1" noChangeArrowheads="1"/>
          </p:cNvSpPr>
          <p:nvPr>
            <p:ph idx="1"/>
          </p:nvPr>
        </p:nvSpPr>
        <p:spPr>
          <a:xfrm>
            <a:off x="792163" y="1988840"/>
            <a:ext cx="7570787" cy="4488160"/>
          </a:xfrm>
        </p:spPr>
        <p:txBody>
          <a:bodyPr/>
          <a:lstStyle/>
          <a:p>
            <a:pPr marL="0" indent="0">
              <a:buNone/>
            </a:pPr>
            <a:r>
              <a:rPr lang="en-AU" dirty="0" smtClean="0"/>
              <a:t>Using RSA and given p=5, q=13, and e=11,</a:t>
            </a:r>
          </a:p>
          <a:p>
            <a:r>
              <a:rPr lang="en-AU" dirty="0" smtClean="0"/>
              <a:t>Find the private and public keys</a:t>
            </a:r>
          </a:p>
          <a:p>
            <a:r>
              <a:rPr lang="en-AU" dirty="0" smtClean="0"/>
              <a:t>Encrypt and decrypt the message M=5</a:t>
            </a:r>
          </a:p>
          <a:p>
            <a:endParaRPr lang="en-AU" dirty="0"/>
          </a:p>
          <a:p>
            <a:endParaRPr lang="en-AU" dirty="0"/>
          </a:p>
        </p:txBody>
      </p:sp>
      <p:sp>
        <p:nvSpPr>
          <p:cNvPr id="4" name="Footer Placeholder 3"/>
          <p:cNvSpPr>
            <a:spLocks noGrp="1"/>
          </p:cNvSpPr>
          <p:nvPr>
            <p:ph type="ftr" sz="quarter" idx="11"/>
          </p:nvPr>
        </p:nvSpPr>
        <p:spPr>
          <a:xfrm>
            <a:off x="0" y="6492875"/>
            <a:ext cx="5867400" cy="365125"/>
          </a:xfrm>
        </p:spPr>
        <p:txBody>
          <a:bodyPr/>
          <a:lstStyle/>
          <a:p>
            <a:pPr>
              <a:defRPr/>
            </a:pPr>
            <a:r>
              <a:rPr lang="en-US" sz="1100" dirty="0" smtClean="0"/>
              <a:t>© 2017 Pearson Education, Ltd., All rights reserved.</a:t>
            </a:r>
            <a:endParaRPr lang="en-US" sz="1100" dirty="0"/>
          </a:p>
        </p:txBody>
      </p:sp>
    </p:spTree>
    <p:extLst>
      <p:ext uri="{BB962C8B-B14F-4D97-AF65-F5344CB8AC3E}">
        <p14:creationId xmlns:p14="http://schemas.microsoft.com/office/powerpoint/2010/main" val="2340393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39688"/>
            <a:ext cx="9144000" cy="1412875"/>
          </a:xfrm>
        </p:spPr>
        <p:txBody>
          <a:bodyPr/>
          <a:lstStyle/>
          <a:p>
            <a:r>
              <a:rPr lang="en-AU" altLang="en-US" sz="4000" dirty="0" smtClean="0"/>
              <a:t>Diffie-Hellman Key Exchange</a:t>
            </a:r>
          </a:p>
        </p:txBody>
      </p:sp>
      <p:sp>
        <p:nvSpPr>
          <p:cNvPr id="60419" name="Rectangle 3"/>
          <p:cNvSpPr>
            <a:spLocks noGrp="1" noChangeArrowheads="1"/>
          </p:cNvSpPr>
          <p:nvPr>
            <p:ph idx="1"/>
          </p:nvPr>
        </p:nvSpPr>
        <p:spPr>
          <a:xfrm>
            <a:off x="659567" y="1828800"/>
            <a:ext cx="7989757" cy="4648200"/>
          </a:xfrm>
        </p:spPr>
        <p:txBody>
          <a:bodyPr>
            <a:normAutofit/>
          </a:bodyPr>
          <a:lstStyle/>
          <a:p>
            <a:pPr>
              <a:defRPr/>
            </a:pPr>
            <a:r>
              <a:rPr lang="en-AU" dirty="0" smtClean="0"/>
              <a:t>First published public-key algorithm for key exchange.</a:t>
            </a:r>
          </a:p>
          <a:p>
            <a:pPr>
              <a:defRPr/>
            </a:pPr>
            <a:r>
              <a:rPr lang="en-AU" dirty="0" smtClean="0"/>
              <a:t>Diffie-Hellman</a:t>
            </a:r>
            <a:r>
              <a:rPr lang="en-US" dirty="0" smtClean="0"/>
              <a:t> </a:t>
            </a:r>
            <a:r>
              <a:rPr lang="en-US" dirty="0"/>
              <a:t>Algorithm is a key-exchange protocol that enables two parties communicating over public channel to establish a mutual secret </a:t>
            </a:r>
            <a:r>
              <a:rPr lang="en-AU" dirty="0"/>
              <a:t>key that can then be used for subsequent symmetric encryption of </a:t>
            </a:r>
            <a:r>
              <a:rPr lang="en-AU" dirty="0" smtClean="0"/>
              <a:t>messages, </a:t>
            </a:r>
            <a:r>
              <a:rPr lang="en-US" dirty="0" smtClean="0"/>
              <a:t>without </a:t>
            </a:r>
            <a:r>
              <a:rPr lang="en-US" dirty="0"/>
              <a:t>it being transmitted over the Internet</a:t>
            </a:r>
            <a:r>
              <a:rPr lang="en-US" dirty="0" smtClean="0"/>
              <a:t>.</a:t>
            </a:r>
            <a:endParaRPr lang="en-US" dirty="0"/>
          </a:p>
        </p:txBody>
      </p:sp>
    </p:spTree>
    <p:extLst>
      <p:ext uri="{BB962C8B-B14F-4D97-AF65-F5344CB8AC3E}">
        <p14:creationId xmlns:p14="http://schemas.microsoft.com/office/powerpoint/2010/main" val="6388829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a:xfrm>
            <a:off x="179513" y="39688"/>
            <a:ext cx="8712968" cy="1412875"/>
          </a:xfrm>
        </p:spPr>
        <p:txBody>
          <a:bodyPr/>
          <a:lstStyle/>
          <a:p>
            <a:r>
              <a:rPr lang="en-AU" altLang="en-US" sz="4000" dirty="0"/>
              <a:t>Diffie-Hellman Key Exchange</a:t>
            </a:r>
            <a:endParaRPr lang="en-AU" altLang="en-US" sz="4000" dirty="0" smtClean="0"/>
          </a:p>
        </p:txBody>
      </p:sp>
      <p:sp>
        <p:nvSpPr>
          <p:cNvPr id="96259" name="Rectangle 1027"/>
          <p:cNvSpPr>
            <a:spLocks noGrp="1" noChangeArrowheads="1"/>
          </p:cNvSpPr>
          <p:nvPr>
            <p:ph idx="1"/>
          </p:nvPr>
        </p:nvSpPr>
        <p:spPr>
          <a:xfrm>
            <a:off x="611561" y="1628800"/>
            <a:ext cx="8064896" cy="4649465"/>
          </a:xfrm>
        </p:spPr>
        <p:txBody>
          <a:bodyPr>
            <a:normAutofit/>
          </a:bodyPr>
          <a:lstStyle/>
          <a:p>
            <a:pPr>
              <a:defRPr/>
            </a:pPr>
            <a:r>
              <a:rPr lang="en-AU" dirty="0"/>
              <a:t>The algorithm itself is limited to the exchange of secret values</a:t>
            </a:r>
          </a:p>
          <a:p>
            <a:pPr>
              <a:defRPr/>
            </a:pPr>
            <a:r>
              <a:rPr lang="en-US" dirty="0" smtClean="0"/>
              <a:t>DH </a:t>
            </a:r>
            <a:r>
              <a:rPr lang="en-US" dirty="0"/>
              <a:t>enables the two to use a public key to encrypt and decrypt their conversation or data using symmetric cryptography</a:t>
            </a:r>
            <a:r>
              <a:rPr lang="en-US" dirty="0" smtClean="0"/>
              <a:t>.</a:t>
            </a:r>
          </a:p>
          <a:p>
            <a:pPr>
              <a:defRPr/>
            </a:pPr>
            <a:r>
              <a:rPr lang="en-AU" dirty="0"/>
              <a:t>Users could create random private/public </a:t>
            </a:r>
            <a:r>
              <a:rPr lang="en-AU" dirty="0" err="1"/>
              <a:t>Diffie</a:t>
            </a:r>
            <a:r>
              <a:rPr lang="en-AU" dirty="0"/>
              <a:t>-Hellman keys each time they communicate</a:t>
            </a:r>
          </a:p>
          <a:p>
            <a:pPr>
              <a:defRPr/>
            </a:pPr>
            <a:r>
              <a:rPr lang="en-AU" dirty="0"/>
              <a:t>Vulnerable to Man-in-the-Middle-Attack</a:t>
            </a:r>
          </a:p>
          <a:p>
            <a:pPr>
              <a:defRPr/>
            </a:pPr>
            <a:endParaRPr lang="en-AU" dirty="0"/>
          </a:p>
        </p:txBody>
      </p:sp>
    </p:spTree>
    <p:extLst>
      <p:ext uri="{BB962C8B-B14F-4D97-AF65-F5344CB8AC3E}">
        <p14:creationId xmlns:p14="http://schemas.microsoft.com/office/powerpoint/2010/main" val="41779646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p:txBody>
          <a:bodyPr/>
          <a:lstStyle/>
          <a:p>
            <a:r>
              <a:rPr lang="en-US" altLang="en-US" smtClean="0"/>
              <a:t>Key Exchange Protocols</a:t>
            </a:r>
            <a:endParaRPr lang="en-AU" altLang="en-US" smtClean="0"/>
          </a:p>
        </p:txBody>
      </p:sp>
      <p:pic>
        <p:nvPicPr>
          <p:cNvPr id="4" name="Picture 3"/>
          <p:cNvPicPr>
            <a:picLocks noChangeAspect="1"/>
          </p:cNvPicPr>
          <p:nvPr/>
        </p:nvPicPr>
        <p:blipFill>
          <a:blip r:embed="rId3"/>
          <a:stretch>
            <a:fillRect/>
          </a:stretch>
        </p:blipFill>
        <p:spPr>
          <a:xfrm>
            <a:off x="0" y="1412776"/>
            <a:ext cx="9144000" cy="5445224"/>
          </a:xfrm>
          <a:prstGeom prst="rect">
            <a:avLst/>
          </a:prstGeom>
        </p:spPr>
      </p:pic>
    </p:spTree>
    <p:extLst>
      <p:ext uri="{BB962C8B-B14F-4D97-AF65-F5344CB8AC3E}">
        <p14:creationId xmlns:p14="http://schemas.microsoft.com/office/powerpoint/2010/main" val="35583330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p:txBody>
          <a:bodyPr/>
          <a:lstStyle/>
          <a:p>
            <a:r>
              <a:rPr lang="en-US" altLang="en-US" smtClean="0"/>
              <a:t>Key Exchange Protocols</a:t>
            </a:r>
            <a:endParaRPr lang="en-AU" altLang="en-US" smtClean="0"/>
          </a:p>
        </p:txBody>
      </p:sp>
      <p:pic>
        <p:nvPicPr>
          <p:cNvPr id="5" name="Picture 4"/>
          <p:cNvPicPr>
            <a:picLocks noChangeAspect="1"/>
          </p:cNvPicPr>
          <p:nvPr/>
        </p:nvPicPr>
        <p:blipFill>
          <a:blip r:embed="rId3"/>
          <a:stretch>
            <a:fillRect/>
          </a:stretch>
        </p:blipFill>
        <p:spPr>
          <a:xfrm>
            <a:off x="0" y="1452562"/>
            <a:ext cx="9144000" cy="5405437"/>
          </a:xfrm>
          <a:prstGeom prst="rect">
            <a:avLst/>
          </a:prstGeom>
        </p:spPr>
      </p:pic>
    </p:spTree>
    <p:extLst>
      <p:ext uri="{BB962C8B-B14F-4D97-AF65-F5344CB8AC3E}">
        <p14:creationId xmlns:p14="http://schemas.microsoft.com/office/powerpoint/2010/main" val="22139879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p:txBody>
          <a:bodyPr/>
          <a:lstStyle/>
          <a:p>
            <a:r>
              <a:rPr lang="en-US" altLang="en-US" smtClean="0"/>
              <a:t>Key Exchange Protocols</a:t>
            </a:r>
            <a:endParaRPr lang="en-AU" altLang="en-US" smtClean="0"/>
          </a:p>
        </p:txBody>
      </p:sp>
      <p:pic>
        <p:nvPicPr>
          <p:cNvPr id="3" name="Picture 2"/>
          <p:cNvPicPr>
            <a:picLocks noChangeAspect="1"/>
          </p:cNvPicPr>
          <p:nvPr/>
        </p:nvPicPr>
        <p:blipFill>
          <a:blip r:embed="rId3"/>
          <a:stretch>
            <a:fillRect/>
          </a:stretch>
        </p:blipFill>
        <p:spPr>
          <a:xfrm>
            <a:off x="0" y="1442437"/>
            <a:ext cx="9144000" cy="5415563"/>
          </a:xfrm>
          <a:prstGeom prst="rect">
            <a:avLst/>
          </a:prstGeom>
        </p:spPr>
      </p:pic>
    </p:spTree>
    <p:extLst>
      <p:ext uri="{BB962C8B-B14F-4D97-AF65-F5344CB8AC3E}">
        <p14:creationId xmlns:p14="http://schemas.microsoft.com/office/powerpoint/2010/main" val="39870865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descr="f1.pdf"/>
          <p:cNvPicPr>
            <a:picLocks noChangeAspect="1"/>
          </p:cNvPicPr>
          <p:nvPr/>
        </p:nvPicPr>
        <p:blipFill>
          <a:blip r:embed="rId3">
            <a:extLst>
              <a:ext uri="{28A0092B-C50C-407E-A947-70E740481C1C}">
                <a14:useLocalDpi xmlns:a14="http://schemas.microsoft.com/office/drawing/2010/main" val="0"/>
              </a:ext>
            </a:extLst>
          </a:blip>
          <a:srcRect l="4706" t="909" r="3529" b="21819"/>
          <a:stretch>
            <a:fillRect/>
          </a:stretch>
        </p:blipFill>
        <p:spPr bwMode="auto">
          <a:xfrm>
            <a:off x="0" y="-171400"/>
            <a:ext cx="9396536" cy="70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6887247"/>
      </p:ext>
    </p:extLst>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a:xfrm>
            <a:off x="179513" y="39688"/>
            <a:ext cx="8712968" cy="1412875"/>
          </a:xfrm>
        </p:spPr>
        <p:txBody>
          <a:bodyPr/>
          <a:lstStyle/>
          <a:p>
            <a:r>
              <a:rPr lang="en-US" dirty="0"/>
              <a:t>Diffie Hellman Example </a:t>
            </a:r>
            <a:endParaRPr lang="en-AU" altLang="en-US" dirty="0" smtClean="0"/>
          </a:p>
        </p:txBody>
      </p:sp>
      <p:sp>
        <p:nvSpPr>
          <p:cNvPr id="96259" name="Rectangle 1027"/>
          <p:cNvSpPr>
            <a:spLocks noGrp="1" noChangeArrowheads="1"/>
          </p:cNvSpPr>
          <p:nvPr>
            <p:ph idx="1"/>
          </p:nvPr>
        </p:nvSpPr>
        <p:spPr>
          <a:xfrm>
            <a:off x="611561" y="1700808"/>
            <a:ext cx="8064896" cy="4577457"/>
          </a:xfrm>
        </p:spPr>
        <p:txBody>
          <a:bodyPr>
            <a:normAutofit/>
          </a:bodyPr>
          <a:lstStyle/>
          <a:p>
            <a:pPr marL="0" indent="0">
              <a:spcBef>
                <a:spcPts val="0"/>
              </a:spcBef>
              <a:buNone/>
              <a:defRPr/>
            </a:pPr>
            <a:r>
              <a:rPr lang="en-US" sz="2400" dirty="0" smtClean="0"/>
              <a:t>Lets choose </a:t>
            </a:r>
            <a:r>
              <a:rPr lang="en-US" sz="2400" dirty="0"/>
              <a:t>a prime number q = </a:t>
            </a:r>
            <a:r>
              <a:rPr lang="en-US" sz="2400" dirty="0" smtClean="0"/>
              <a:t>353, and </a:t>
            </a:r>
            <a:r>
              <a:rPr lang="el-GR" sz="2400" dirty="0" smtClean="0"/>
              <a:t>α</a:t>
            </a:r>
            <a:r>
              <a:rPr lang="en-US" sz="2400" dirty="0" smtClean="0"/>
              <a:t>=3</a:t>
            </a:r>
            <a:r>
              <a:rPr lang="en-US" dirty="0" smtClean="0"/>
              <a:t>, </a:t>
            </a:r>
            <a:r>
              <a:rPr lang="en-US" sz="2400" dirty="0" smtClean="0"/>
              <a:t>a </a:t>
            </a:r>
            <a:r>
              <a:rPr lang="en-US" sz="2400" dirty="0"/>
              <a:t>primitive root of </a:t>
            </a:r>
            <a:r>
              <a:rPr lang="en-US" sz="2400" dirty="0" smtClean="0"/>
              <a:t>q (</a:t>
            </a:r>
            <a:r>
              <a:rPr lang="el-GR" sz="2400" dirty="0" smtClean="0"/>
              <a:t>α </a:t>
            </a:r>
            <a:r>
              <a:rPr lang="en-US" sz="2400" dirty="0"/>
              <a:t>and q are known to both A and </a:t>
            </a:r>
            <a:r>
              <a:rPr lang="en-US" sz="2400" dirty="0" smtClean="0"/>
              <a:t>B and </a:t>
            </a:r>
            <a:r>
              <a:rPr lang="en-US" sz="2400" dirty="0"/>
              <a:t>anyone else, including attacker). </a:t>
            </a:r>
            <a:endParaRPr lang="en-US" sz="2400" dirty="0" smtClean="0"/>
          </a:p>
          <a:p>
            <a:pPr marL="0" indent="0">
              <a:spcBef>
                <a:spcPts val="0"/>
              </a:spcBef>
              <a:buNone/>
              <a:defRPr/>
            </a:pPr>
            <a:endParaRPr lang="en-US" sz="2400" dirty="0" smtClean="0"/>
          </a:p>
          <a:p>
            <a:pPr marL="0" indent="0">
              <a:spcBef>
                <a:spcPts val="0"/>
              </a:spcBef>
              <a:buNone/>
              <a:defRPr/>
            </a:pPr>
            <a:endParaRPr lang="en-US" sz="2400" dirty="0" smtClean="0"/>
          </a:p>
          <a:p>
            <a:pPr marL="0" indent="0">
              <a:spcBef>
                <a:spcPts val="0"/>
              </a:spcBef>
              <a:buNone/>
              <a:defRPr/>
            </a:pPr>
            <a:endParaRPr lang="en-US" sz="2400" dirty="0" smtClean="0"/>
          </a:p>
          <a:p>
            <a:pPr marL="0" indent="0">
              <a:spcBef>
                <a:spcPts val="0"/>
              </a:spcBef>
              <a:buNone/>
              <a:defRPr/>
            </a:pPr>
            <a:endParaRPr lang="en-US" sz="2400" dirty="0"/>
          </a:p>
          <a:p>
            <a:pPr marL="0" indent="0">
              <a:spcBef>
                <a:spcPts val="0"/>
              </a:spcBef>
              <a:buNone/>
              <a:defRPr/>
            </a:pPr>
            <a:r>
              <a:rPr lang="en-US" sz="2400" dirty="0" smtClean="0"/>
              <a:t>A </a:t>
            </a:r>
            <a:r>
              <a:rPr lang="en-US" sz="2400" dirty="0"/>
              <a:t>and B exchange their keys, YA and YB. This can be done publicly (that is, the attacker can see the keys</a:t>
            </a:r>
            <a:r>
              <a:rPr lang="en-US" sz="2400" dirty="0" smtClean="0"/>
              <a:t>).</a:t>
            </a:r>
          </a:p>
          <a:p>
            <a:pPr marL="0" indent="0">
              <a:spcBef>
                <a:spcPts val="0"/>
              </a:spcBef>
              <a:buNone/>
              <a:defRPr/>
            </a:pPr>
            <a:endParaRPr lang="en-US" sz="2400" dirty="0" smtClean="0"/>
          </a:p>
        </p:txBody>
      </p:sp>
      <p:graphicFrame>
        <p:nvGraphicFramePr>
          <p:cNvPr id="2" name="Table 1"/>
          <p:cNvGraphicFramePr>
            <a:graphicFrameLocks noGrp="1"/>
          </p:cNvGraphicFramePr>
          <p:nvPr>
            <p:extLst/>
          </p:nvPr>
        </p:nvGraphicFramePr>
        <p:xfrm>
          <a:off x="899591" y="2924944"/>
          <a:ext cx="7488832" cy="1204248"/>
        </p:xfrm>
        <a:graphic>
          <a:graphicData uri="http://schemas.openxmlformats.org/drawingml/2006/table">
            <a:tbl>
              <a:tblPr firstRow="1" bandRow="1">
                <a:tableStyleId>{2D5ABB26-0587-4C30-8999-92F81FD0307C}</a:tableStyleId>
              </a:tblPr>
              <a:tblGrid>
                <a:gridCol w="3744416">
                  <a:extLst>
                    <a:ext uri="{9D8B030D-6E8A-4147-A177-3AD203B41FA5}">
                      <a16:colId xmlns:a16="http://schemas.microsoft.com/office/drawing/2014/main" val="4185716826"/>
                    </a:ext>
                  </a:extLst>
                </a:gridCol>
                <a:gridCol w="3744416">
                  <a:extLst>
                    <a:ext uri="{9D8B030D-6E8A-4147-A177-3AD203B41FA5}">
                      <a16:colId xmlns:a16="http://schemas.microsoft.com/office/drawing/2014/main" val="2617813560"/>
                    </a:ext>
                  </a:extLst>
                </a:gridCol>
              </a:tblGrid>
              <a:tr h="1204248">
                <a:tc>
                  <a:txBody>
                    <a:bodyPr/>
                    <a:lstStyle/>
                    <a:p>
                      <a:pPr marL="0" indent="0">
                        <a:spcBef>
                          <a:spcPts val="0"/>
                        </a:spcBef>
                        <a:buNone/>
                        <a:defRPr/>
                      </a:pPr>
                      <a:r>
                        <a:rPr lang="en-US" sz="2000" dirty="0" smtClean="0">
                          <a:solidFill>
                            <a:schemeClr val="bg2">
                              <a:lumMod val="50000"/>
                            </a:schemeClr>
                          </a:solidFill>
                          <a:latin typeface="Lustria" panose="020B0604020202020204" charset="0"/>
                        </a:rPr>
                        <a:t>A selects </a:t>
                      </a:r>
                      <a:r>
                        <a:rPr lang="en-US" sz="2000" dirty="0" smtClean="0">
                          <a:solidFill>
                            <a:schemeClr val="tx1">
                              <a:lumMod val="75000"/>
                            </a:schemeClr>
                          </a:solidFill>
                          <a:latin typeface="Lustria" panose="020B0604020202020204" charset="0"/>
                        </a:rPr>
                        <a:t>XA = 97 </a:t>
                      </a:r>
                    </a:p>
                    <a:p>
                      <a:pPr marL="0" indent="0">
                        <a:spcBef>
                          <a:spcPts val="0"/>
                        </a:spcBef>
                        <a:buNone/>
                        <a:defRPr/>
                      </a:pPr>
                      <a:r>
                        <a:rPr lang="en-US" sz="2000" dirty="0" smtClean="0">
                          <a:solidFill>
                            <a:schemeClr val="bg2">
                              <a:lumMod val="50000"/>
                            </a:schemeClr>
                          </a:solidFill>
                          <a:latin typeface="Lustria" panose="020B0604020202020204" charset="0"/>
                        </a:rPr>
                        <a:t>YA = </a:t>
                      </a:r>
                      <a:r>
                        <a:rPr lang="el-GR" sz="2000" dirty="0" smtClean="0">
                          <a:solidFill>
                            <a:schemeClr val="bg2">
                              <a:lumMod val="50000"/>
                            </a:schemeClr>
                          </a:solidFill>
                        </a:rPr>
                        <a:t>α</a:t>
                      </a:r>
                      <a:r>
                        <a:rPr lang="en-US" sz="2000" baseline="30000" dirty="0" smtClean="0">
                          <a:solidFill>
                            <a:schemeClr val="bg2">
                              <a:lumMod val="50000"/>
                            </a:schemeClr>
                          </a:solidFill>
                          <a:latin typeface="Lustria" panose="020B0604020202020204" charset="0"/>
                        </a:rPr>
                        <a:t>XA</a:t>
                      </a:r>
                      <a:r>
                        <a:rPr lang="en-US" sz="2000" dirty="0" smtClean="0">
                          <a:solidFill>
                            <a:schemeClr val="bg2">
                              <a:lumMod val="50000"/>
                            </a:schemeClr>
                          </a:solidFill>
                          <a:latin typeface="Lustria" panose="020B0604020202020204" charset="0"/>
                        </a:rPr>
                        <a:t> mod q</a:t>
                      </a:r>
                    </a:p>
                    <a:p>
                      <a:pPr marL="0" indent="0">
                        <a:spcBef>
                          <a:spcPts val="0"/>
                        </a:spcBef>
                        <a:buNone/>
                        <a:defRPr/>
                      </a:pPr>
                      <a:r>
                        <a:rPr lang="en-US" sz="2000" dirty="0" smtClean="0">
                          <a:solidFill>
                            <a:schemeClr val="bg2">
                              <a:lumMod val="50000"/>
                            </a:schemeClr>
                          </a:solidFill>
                          <a:latin typeface="Lustria" panose="020B0604020202020204" charset="0"/>
                        </a:rPr>
                        <a:t>YA= 3</a:t>
                      </a:r>
                      <a:r>
                        <a:rPr lang="en-US" sz="2000" baseline="30000" dirty="0" smtClean="0">
                          <a:solidFill>
                            <a:schemeClr val="bg2">
                              <a:lumMod val="50000"/>
                            </a:schemeClr>
                          </a:solidFill>
                          <a:latin typeface="Lustria" panose="020B0604020202020204" charset="0"/>
                        </a:rPr>
                        <a:t>97</a:t>
                      </a:r>
                      <a:r>
                        <a:rPr lang="en-US" sz="2000" dirty="0" smtClean="0">
                          <a:solidFill>
                            <a:schemeClr val="bg2">
                              <a:lumMod val="50000"/>
                            </a:schemeClr>
                          </a:solidFill>
                          <a:latin typeface="Lustria" panose="020B0604020202020204" charset="0"/>
                        </a:rPr>
                        <a:t> mod 353 =40</a:t>
                      </a:r>
                    </a:p>
                  </a:txBody>
                  <a:tcPr/>
                </a:tc>
                <a:tc>
                  <a:txBody>
                    <a:bodyPr/>
                    <a:lstStyle/>
                    <a:p>
                      <a:pPr marL="0" indent="0">
                        <a:spcBef>
                          <a:spcPts val="0"/>
                        </a:spcBef>
                        <a:buNone/>
                        <a:defRPr/>
                      </a:pPr>
                      <a:r>
                        <a:rPr lang="en-US" sz="2000" dirty="0" smtClean="0">
                          <a:solidFill>
                            <a:schemeClr val="bg2">
                              <a:lumMod val="50000"/>
                            </a:schemeClr>
                          </a:solidFill>
                          <a:latin typeface="Lustria" panose="020B0604020202020204" charset="0"/>
                        </a:rPr>
                        <a:t>B selects </a:t>
                      </a:r>
                      <a:r>
                        <a:rPr lang="en-US" sz="2000" dirty="0" smtClean="0">
                          <a:solidFill>
                            <a:schemeClr val="tx1">
                              <a:lumMod val="75000"/>
                            </a:schemeClr>
                          </a:solidFill>
                          <a:latin typeface="Lustria" panose="020B0604020202020204" charset="0"/>
                        </a:rPr>
                        <a:t>XB = 233 </a:t>
                      </a:r>
                    </a:p>
                    <a:p>
                      <a:pPr marL="0" indent="0">
                        <a:spcBef>
                          <a:spcPts val="0"/>
                        </a:spcBef>
                        <a:buNone/>
                        <a:defRPr/>
                      </a:pPr>
                      <a:r>
                        <a:rPr lang="en-US" sz="2000" dirty="0" smtClean="0">
                          <a:solidFill>
                            <a:schemeClr val="bg2">
                              <a:lumMod val="50000"/>
                            </a:schemeClr>
                          </a:solidFill>
                          <a:latin typeface="Lustria" panose="020B0604020202020204" charset="0"/>
                        </a:rPr>
                        <a:t>YB = </a:t>
                      </a:r>
                      <a:r>
                        <a:rPr lang="el-GR" sz="2000" dirty="0" smtClean="0">
                          <a:solidFill>
                            <a:schemeClr val="bg2">
                              <a:lumMod val="50000"/>
                            </a:schemeClr>
                          </a:solidFill>
                        </a:rPr>
                        <a:t>α</a:t>
                      </a:r>
                      <a:r>
                        <a:rPr lang="en-US" sz="2000" baseline="30000" dirty="0" smtClean="0">
                          <a:solidFill>
                            <a:schemeClr val="bg2">
                              <a:lumMod val="50000"/>
                            </a:schemeClr>
                          </a:solidFill>
                          <a:latin typeface="Lustria" panose="020B0604020202020204" charset="0"/>
                        </a:rPr>
                        <a:t>XB</a:t>
                      </a:r>
                      <a:r>
                        <a:rPr lang="en-US" sz="2000" dirty="0" smtClean="0">
                          <a:solidFill>
                            <a:schemeClr val="bg2">
                              <a:lumMod val="50000"/>
                            </a:schemeClr>
                          </a:solidFill>
                          <a:latin typeface="Lustria" panose="020B0604020202020204" charset="0"/>
                        </a:rPr>
                        <a:t> mod q </a:t>
                      </a:r>
                    </a:p>
                    <a:p>
                      <a:pPr marL="0" indent="0">
                        <a:spcBef>
                          <a:spcPts val="0"/>
                        </a:spcBef>
                        <a:buNone/>
                        <a:defRPr/>
                      </a:pPr>
                      <a:r>
                        <a:rPr lang="en-US" sz="2000" dirty="0" smtClean="0">
                          <a:solidFill>
                            <a:schemeClr val="bg2">
                              <a:lumMod val="50000"/>
                            </a:schemeClr>
                          </a:solidFill>
                          <a:latin typeface="Lustria" panose="020B0604020202020204" charset="0"/>
                        </a:rPr>
                        <a:t>3</a:t>
                      </a:r>
                      <a:r>
                        <a:rPr lang="en-US" sz="2000" baseline="30000" dirty="0" smtClean="0">
                          <a:solidFill>
                            <a:schemeClr val="bg2">
                              <a:lumMod val="50000"/>
                            </a:schemeClr>
                          </a:solidFill>
                          <a:latin typeface="Lustria" panose="020B0604020202020204" charset="0"/>
                        </a:rPr>
                        <a:t>233</a:t>
                      </a:r>
                      <a:r>
                        <a:rPr lang="en-US" sz="2000" dirty="0" smtClean="0">
                          <a:solidFill>
                            <a:schemeClr val="bg2">
                              <a:lumMod val="50000"/>
                            </a:schemeClr>
                          </a:solidFill>
                          <a:latin typeface="Lustria" panose="020B0604020202020204" charset="0"/>
                        </a:rPr>
                        <a:t> mod 353 = 248 </a:t>
                      </a:r>
                    </a:p>
                  </a:txBody>
                  <a:tcPr/>
                </a:tc>
                <a:extLst>
                  <a:ext uri="{0D108BD9-81ED-4DB2-BD59-A6C34878D82A}">
                    <a16:rowId xmlns:a16="http://schemas.microsoft.com/office/drawing/2014/main" val="2421407276"/>
                  </a:ext>
                </a:extLst>
              </a:tr>
            </a:tbl>
          </a:graphicData>
        </a:graphic>
      </p:graphicFrame>
      <p:graphicFrame>
        <p:nvGraphicFramePr>
          <p:cNvPr id="3" name="Table 2"/>
          <p:cNvGraphicFramePr>
            <a:graphicFrameLocks noGrp="1"/>
          </p:cNvGraphicFramePr>
          <p:nvPr>
            <p:extLst/>
          </p:nvPr>
        </p:nvGraphicFramePr>
        <p:xfrm>
          <a:off x="899591" y="5103730"/>
          <a:ext cx="7632848" cy="1005840"/>
        </p:xfrm>
        <a:graphic>
          <a:graphicData uri="http://schemas.openxmlformats.org/drawingml/2006/table">
            <a:tbl>
              <a:tblPr firstRow="1" bandRow="1">
                <a:tableStyleId>{2D5ABB26-0587-4C30-8999-92F81FD0307C}</a:tableStyleId>
              </a:tblPr>
              <a:tblGrid>
                <a:gridCol w="3816424">
                  <a:extLst>
                    <a:ext uri="{9D8B030D-6E8A-4147-A177-3AD203B41FA5}">
                      <a16:colId xmlns:a16="http://schemas.microsoft.com/office/drawing/2014/main" val="2022472518"/>
                    </a:ext>
                  </a:extLst>
                </a:gridCol>
                <a:gridCol w="3816424">
                  <a:extLst>
                    <a:ext uri="{9D8B030D-6E8A-4147-A177-3AD203B41FA5}">
                      <a16:colId xmlns:a16="http://schemas.microsoft.com/office/drawing/2014/main" val="3403099575"/>
                    </a:ext>
                  </a:extLst>
                </a:gridCol>
              </a:tblGrid>
              <a:tr h="370840">
                <a:tc>
                  <a:txBody>
                    <a:bodyPr/>
                    <a:lstStyle/>
                    <a:p>
                      <a:pPr marL="0" indent="0">
                        <a:spcBef>
                          <a:spcPts val="0"/>
                        </a:spcBef>
                        <a:buNone/>
                        <a:defRPr/>
                      </a:pPr>
                      <a:r>
                        <a:rPr lang="en-US" sz="2000" dirty="0" smtClean="0">
                          <a:solidFill>
                            <a:schemeClr val="bg2">
                              <a:lumMod val="50000"/>
                            </a:schemeClr>
                          </a:solidFill>
                          <a:latin typeface="Lustria" panose="020B0604020202020204" charset="0"/>
                        </a:rPr>
                        <a:t>A calculates: </a:t>
                      </a:r>
                    </a:p>
                    <a:p>
                      <a:pPr marL="0" indent="0">
                        <a:spcBef>
                          <a:spcPts val="0"/>
                        </a:spcBef>
                        <a:buNone/>
                        <a:defRPr/>
                      </a:pPr>
                      <a:r>
                        <a:rPr lang="en-US" sz="2000" dirty="0" smtClean="0">
                          <a:solidFill>
                            <a:schemeClr val="bg2">
                              <a:lumMod val="50000"/>
                            </a:schemeClr>
                          </a:solidFill>
                          <a:latin typeface="Lustria" panose="020B0604020202020204" charset="0"/>
                        </a:rPr>
                        <a:t>YB </a:t>
                      </a:r>
                      <a:r>
                        <a:rPr lang="en-US" sz="2000" baseline="30000" dirty="0" smtClean="0">
                          <a:solidFill>
                            <a:schemeClr val="bg2">
                              <a:lumMod val="50000"/>
                            </a:schemeClr>
                          </a:solidFill>
                          <a:latin typeface="Lustria" panose="020B0604020202020204" charset="0"/>
                        </a:rPr>
                        <a:t>XA</a:t>
                      </a:r>
                      <a:r>
                        <a:rPr lang="en-US" sz="2000" dirty="0" smtClean="0">
                          <a:solidFill>
                            <a:schemeClr val="bg2">
                              <a:lumMod val="50000"/>
                            </a:schemeClr>
                          </a:solidFill>
                          <a:latin typeface="Lustria" panose="020B0604020202020204" charset="0"/>
                        </a:rPr>
                        <a:t> mod q = </a:t>
                      </a:r>
                    </a:p>
                    <a:p>
                      <a:pPr marL="0" indent="0">
                        <a:spcBef>
                          <a:spcPts val="0"/>
                        </a:spcBef>
                        <a:buNone/>
                        <a:defRPr/>
                      </a:pPr>
                      <a:r>
                        <a:rPr lang="en-US" sz="2000" dirty="0" smtClean="0">
                          <a:solidFill>
                            <a:schemeClr val="bg2">
                              <a:lumMod val="50000"/>
                            </a:schemeClr>
                          </a:solidFill>
                          <a:latin typeface="Lustria" panose="020B0604020202020204" charset="0"/>
                        </a:rPr>
                        <a:t>248</a:t>
                      </a:r>
                      <a:r>
                        <a:rPr lang="en-US" sz="2000" baseline="30000" dirty="0" smtClean="0">
                          <a:solidFill>
                            <a:schemeClr val="bg2">
                              <a:lumMod val="50000"/>
                            </a:schemeClr>
                          </a:solidFill>
                          <a:latin typeface="Lustria" panose="020B0604020202020204" charset="0"/>
                        </a:rPr>
                        <a:t>97</a:t>
                      </a:r>
                      <a:r>
                        <a:rPr lang="en-US" sz="2000" dirty="0" smtClean="0">
                          <a:solidFill>
                            <a:schemeClr val="bg2">
                              <a:lumMod val="50000"/>
                            </a:schemeClr>
                          </a:solidFill>
                          <a:latin typeface="Lustria" panose="020B0604020202020204" charset="0"/>
                        </a:rPr>
                        <a:t> mod 353 = </a:t>
                      </a:r>
                      <a:r>
                        <a:rPr lang="en-US" sz="2000" b="1" dirty="0" smtClean="0">
                          <a:solidFill>
                            <a:schemeClr val="bg2">
                              <a:lumMod val="50000"/>
                            </a:schemeClr>
                          </a:solidFill>
                          <a:latin typeface="Lustria" panose="020B0604020202020204" charset="0"/>
                        </a:rPr>
                        <a:t>160</a:t>
                      </a:r>
                    </a:p>
                  </a:txBody>
                  <a:tcPr/>
                </a:tc>
                <a:tc>
                  <a:txBody>
                    <a:bodyPr/>
                    <a:lstStyle/>
                    <a:p>
                      <a:pPr marL="0" indent="0">
                        <a:spcBef>
                          <a:spcPts val="0"/>
                        </a:spcBef>
                        <a:buNone/>
                        <a:defRPr/>
                      </a:pPr>
                      <a:r>
                        <a:rPr lang="en-US" sz="2000" dirty="0" smtClean="0">
                          <a:solidFill>
                            <a:schemeClr val="bg2">
                              <a:lumMod val="50000"/>
                            </a:schemeClr>
                          </a:solidFill>
                          <a:latin typeface="Lustria" panose="020B0604020202020204" charset="0"/>
                        </a:rPr>
                        <a:t>B calculates:</a:t>
                      </a:r>
                    </a:p>
                    <a:p>
                      <a:pPr marL="0" indent="0">
                        <a:spcBef>
                          <a:spcPts val="0"/>
                        </a:spcBef>
                        <a:buNone/>
                        <a:defRPr/>
                      </a:pPr>
                      <a:r>
                        <a:rPr lang="en-US" sz="2000" dirty="0" smtClean="0">
                          <a:solidFill>
                            <a:schemeClr val="bg2">
                              <a:lumMod val="50000"/>
                            </a:schemeClr>
                          </a:solidFill>
                          <a:latin typeface="Lustria" panose="020B0604020202020204" charset="0"/>
                        </a:rPr>
                        <a:t>YA </a:t>
                      </a:r>
                      <a:r>
                        <a:rPr lang="en-US" sz="2000" baseline="30000" dirty="0" smtClean="0">
                          <a:solidFill>
                            <a:schemeClr val="bg2">
                              <a:lumMod val="50000"/>
                            </a:schemeClr>
                          </a:solidFill>
                          <a:latin typeface="Lustria" panose="020B0604020202020204" charset="0"/>
                        </a:rPr>
                        <a:t>XB</a:t>
                      </a:r>
                      <a:r>
                        <a:rPr lang="en-US" sz="2000" dirty="0" smtClean="0">
                          <a:solidFill>
                            <a:schemeClr val="bg2">
                              <a:lumMod val="50000"/>
                            </a:schemeClr>
                          </a:solidFill>
                          <a:latin typeface="Lustria" panose="020B0604020202020204" charset="0"/>
                        </a:rPr>
                        <a:t> mod q =</a:t>
                      </a:r>
                    </a:p>
                    <a:p>
                      <a:pPr marL="0" indent="0">
                        <a:spcBef>
                          <a:spcPts val="0"/>
                        </a:spcBef>
                        <a:buNone/>
                        <a:defRPr/>
                      </a:pPr>
                      <a:r>
                        <a:rPr lang="en-US" sz="2000" dirty="0" smtClean="0">
                          <a:solidFill>
                            <a:schemeClr val="bg2">
                              <a:lumMod val="50000"/>
                            </a:schemeClr>
                          </a:solidFill>
                          <a:latin typeface="Lustria" panose="020B0604020202020204" charset="0"/>
                        </a:rPr>
                        <a:t>40</a:t>
                      </a:r>
                      <a:r>
                        <a:rPr lang="en-US" sz="2000" baseline="30000" dirty="0" smtClean="0">
                          <a:solidFill>
                            <a:schemeClr val="bg2">
                              <a:lumMod val="50000"/>
                            </a:schemeClr>
                          </a:solidFill>
                          <a:latin typeface="Lustria" panose="020B0604020202020204" charset="0"/>
                        </a:rPr>
                        <a:t>233</a:t>
                      </a:r>
                      <a:r>
                        <a:rPr lang="en-US" sz="2000" dirty="0" smtClean="0">
                          <a:solidFill>
                            <a:schemeClr val="bg2">
                              <a:lumMod val="50000"/>
                            </a:schemeClr>
                          </a:solidFill>
                          <a:latin typeface="Lustria" panose="020B0604020202020204" charset="0"/>
                        </a:rPr>
                        <a:t> mod 353 = </a:t>
                      </a:r>
                      <a:r>
                        <a:rPr lang="en-US" sz="2000" b="1" dirty="0" smtClean="0">
                          <a:solidFill>
                            <a:schemeClr val="bg2">
                              <a:lumMod val="50000"/>
                            </a:schemeClr>
                          </a:solidFill>
                          <a:latin typeface="Lustria" panose="020B0604020202020204" charset="0"/>
                        </a:rPr>
                        <a:t>160</a:t>
                      </a:r>
                      <a:endParaRPr lang="en-AU" sz="2000" b="1" dirty="0">
                        <a:solidFill>
                          <a:schemeClr val="bg2">
                            <a:lumMod val="50000"/>
                          </a:schemeClr>
                        </a:solidFill>
                        <a:latin typeface="Lustria" panose="020B0604020202020204" charset="0"/>
                      </a:endParaRPr>
                    </a:p>
                  </a:txBody>
                  <a:tcPr/>
                </a:tc>
                <a:extLst>
                  <a:ext uri="{0D108BD9-81ED-4DB2-BD59-A6C34878D82A}">
                    <a16:rowId xmlns:a16="http://schemas.microsoft.com/office/drawing/2014/main" val="2581094505"/>
                  </a:ext>
                </a:extLst>
              </a:tr>
            </a:tbl>
          </a:graphicData>
        </a:graphic>
      </p:graphicFrame>
    </p:spTree>
    <p:extLst>
      <p:ext uri="{BB962C8B-B14F-4D97-AF65-F5344CB8AC3E}">
        <p14:creationId xmlns:p14="http://schemas.microsoft.com/office/powerpoint/2010/main" val="38152953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PA3 Authentication – PART 1 – Praneeth's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639666">
            <a:off x="2315496" y="3805083"/>
            <a:ext cx="1283110" cy="338554"/>
          </a:xfrm>
          <a:prstGeom prst="rect">
            <a:avLst/>
          </a:prstGeom>
          <a:noFill/>
        </p:spPr>
        <p:txBody>
          <a:bodyPr wrap="square" rtlCol="0">
            <a:spAutoFit/>
          </a:bodyPr>
          <a:lstStyle/>
          <a:p>
            <a:r>
              <a:rPr lang="en-US" sz="1600" b="1" dirty="0" smtClean="0">
                <a:solidFill>
                  <a:srgbClr val="C00000"/>
                </a:solidFill>
                <a:latin typeface="Lustria" panose="020B0604020202020204" charset="0"/>
              </a:rPr>
              <a:t>G</a:t>
            </a:r>
            <a:r>
              <a:rPr lang="en-US" sz="1600" b="1" baseline="30000" dirty="0" smtClean="0">
                <a:solidFill>
                  <a:srgbClr val="C00000"/>
                </a:solidFill>
                <a:latin typeface="Lustria" panose="020B0604020202020204" charset="0"/>
              </a:rPr>
              <a:t>a</a:t>
            </a:r>
            <a:r>
              <a:rPr lang="en-US" sz="1600" b="1" dirty="0" smtClean="0">
                <a:solidFill>
                  <a:srgbClr val="C00000"/>
                </a:solidFill>
                <a:latin typeface="Lustria" panose="020B0604020202020204" charset="0"/>
              </a:rPr>
              <a:t> mod p</a:t>
            </a:r>
            <a:endParaRPr lang="en-US" sz="1600" b="1" dirty="0">
              <a:solidFill>
                <a:srgbClr val="C00000"/>
              </a:solidFill>
              <a:latin typeface="Lustria" panose="020B0604020202020204" charset="0"/>
            </a:endParaRPr>
          </a:p>
        </p:txBody>
      </p:sp>
      <p:sp>
        <p:nvSpPr>
          <p:cNvPr id="11" name="TextBox 10"/>
          <p:cNvSpPr txBox="1"/>
          <p:nvPr/>
        </p:nvSpPr>
        <p:spPr>
          <a:xfrm rot="20978052">
            <a:off x="5739869" y="3701389"/>
            <a:ext cx="1283110" cy="338554"/>
          </a:xfrm>
          <a:prstGeom prst="rect">
            <a:avLst/>
          </a:prstGeom>
          <a:noFill/>
        </p:spPr>
        <p:txBody>
          <a:bodyPr wrap="square" rtlCol="0">
            <a:spAutoFit/>
          </a:bodyPr>
          <a:lstStyle/>
          <a:p>
            <a:r>
              <a:rPr lang="en-US" sz="1600" b="1" dirty="0" smtClean="0">
                <a:solidFill>
                  <a:srgbClr val="C00000"/>
                </a:solidFill>
                <a:latin typeface="Lustria" panose="020B0604020202020204" charset="0"/>
              </a:rPr>
              <a:t>G</a:t>
            </a:r>
            <a:r>
              <a:rPr lang="en-US" sz="1600" b="1" baseline="30000" dirty="0" smtClean="0">
                <a:solidFill>
                  <a:srgbClr val="C00000"/>
                </a:solidFill>
                <a:latin typeface="Lustria" panose="020B0604020202020204" charset="0"/>
              </a:rPr>
              <a:t>b</a:t>
            </a:r>
            <a:r>
              <a:rPr lang="en-US" sz="1600" b="1" dirty="0" smtClean="0">
                <a:solidFill>
                  <a:srgbClr val="C00000"/>
                </a:solidFill>
                <a:latin typeface="Lustria" panose="020B0604020202020204" charset="0"/>
              </a:rPr>
              <a:t> mod p</a:t>
            </a:r>
            <a:endParaRPr lang="en-US" sz="1600" b="1" dirty="0">
              <a:solidFill>
                <a:srgbClr val="C00000"/>
              </a:solidFill>
              <a:latin typeface="Lustria" panose="020B0604020202020204" charset="0"/>
            </a:endParaRPr>
          </a:p>
        </p:txBody>
      </p:sp>
      <p:sp>
        <p:nvSpPr>
          <p:cNvPr id="12" name="TextBox 11"/>
          <p:cNvSpPr txBox="1"/>
          <p:nvPr/>
        </p:nvSpPr>
        <p:spPr>
          <a:xfrm>
            <a:off x="3930446" y="4945625"/>
            <a:ext cx="1283110" cy="369332"/>
          </a:xfrm>
          <a:prstGeom prst="rect">
            <a:avLst/>
          </a:prstGeom>
          <a:noFill/>
        </p:spPr>
        <p:txBody>
          <a:bodyPr wrap="square" rtlCol="0">
            <a:spAutoFit/>
          </a:bodyPr>
          <a:lstStyle/>
          <a:p>
            <a:r>
              <a:rPr lang="en-US" sz="1800" b="1" dirty="0" smtClean="0">
                <a:solidFill>
                  <a:srgbClr val="C00000"/>
                </a:solidFill>
                <a:latin typeface="Lustria" panose="020B0604020202020204" charset="0"/>
              </a:rPr>
              <a:t>G</a:t>
            </a:r>
            <a:r>
              <a:rPr lang="en-US" sz="1800" b="1" baseline="30000" dirty="0" smtClean="0">
                <a:solidFill>
                  <a:srgbClr val="C00000"/>
                </a:solidFill>
                <a:latin typeface="Lustria" panose="020B0604020202020204" charset="0"/>
              </a:rPr>
              <a:t>ab</a:t>
            </a:r>
            <a:r>
              <a:rPr lang="en-US" sz="1800" b="1" dirty="0" smtClean="0">
                <a:solidFill>
                  <a:srgbClr val="C00000"/>
                </a:solidFill>
                <a:latin typeface="Lustria" panose="020B0604020202020204" charset="0"/>
              </a:rPr>
              <a:t> mod p</a:t>
            </a:r>
            <a:endParaRPr lang="en-US" sz="1800" b="1" dirty="0">
              <a:solidFill>
                <a:srgbClr val="C00000"/>
              </a:solidFill>
              <a:latin typeface="Lustria" panose="020B0604020202020204" charset="0"/>
            </a:endParaRPr>
          </a:p>
        </p:txBody>
      </p:sp>
      <p:sp>
        <p:nvSpPr>
          <p:cNvPr id="13" name="TextBox 12"/>
          <p:cNvSpPr txBox="1"/>
          <p:nvPr/>
        </p:nvSpPr>
        <p:spPr>
          <a:xfrm>
            <a:off x="7816643" y="4945625"/>
            <a:ext cx="1283110" cy="307777"/>
          </a:xfrm>
          <a:prstGeom prst="rect">
            <a:avLst/>
          </a:prstGeom>
          <a:noFill/>
        </p:spPr>
        <p:txBody>
          <a:bodyPr wrap="square" rtlCol="0">
            <a:spAutoFit/>
          </a:bodyPr>
          <a:lstStyle/>
          <a:p>
            <a:r>
              <a:rPr lang="en-US" b="1" dirty="0" smtClean="0">
                <a:solidFill>
                  <a:srgbClr val="C00000"/>
                </a:solidFill>
                <a:latin typeface="Lustria" panose="020B0604020202020204" charset="0"/>
              </a:rPr>
              <a:t>(G</a:t>
            </a:r>
            <a:r>
              <a:rPr lang="en-US" b="1" baseline="30000" dirty="0" smtClean="0">
                <a:solidFill>
                  <a:srgbClr val="C00000"/>
                </a:solidFill>
                <a:latin typeface="Lustria" panose="020B0604020202020204" charset="0"/>
              </a:rPr>
              <a:t>a</a:t>
            </a:r>
            <a:r>
              <a:rPr lang="en-US" b="1" dirty="0" smtClean="0">
                <a:solidFill>
                  <a:srgbClr val="C00000"/>
                </a:solidFill>
                <a:latin typeface="Lustria" panose="020B0604020202020204" charset="0"/>
              </a:rPr>
              <a:t> mod p)</a:t>
            </a:r>
            <a:r>
              <a:rPr lang="en-US" b="1" baseline="30000" dirty="0" smtClean="0">
                <a:solidFill>
                  <a:srgbClr val="C00000"/>
                </a:solidFill>
                <a:latin typeface="Lustria" panose="020B0604020202020204" charset="0"/>
              </a:rPr>
              <a:t>b</a:t>
            </a:r>
            <a:endParaRPr lang="en-US" b="1" baseline="30000" dirty="0">
              <a:solidFill>
                <a:srgbClr val="C00000"/>
              </a:solidFill>
              <a:latin typeface="Lustria" panose="020B0604020202020204" charset="0"/>
            </a:endParaRPr>
          </a:p>
        </p:txBody>
      </p:sp>
      <p:sp>
        <p:nvSpPr>
          <p:cNvPr id="14" name="TextBox 13"/>
          <p:cNvSpPr txBox="1"/>
          <p:nvPr/>
        </p:nvSpPr>
        <p:spPr>
          <a:xfrm>
            <a:off x="196643" y="4976402"/>
            <a:ext cx="1283110" cy="307777"/>
          </a:xfrm>
          <a:prstGeom prst="rect">
            <a:avLst/>
          </a:prstGeom>
          <a:noFill/>
        </p:spPr>
        <p:txBody>
          <a:bodyPr wrap="square" rtlCol="0">
            <a:spAutoFit/>
          </a:bodyPr>
          <a:lstStyle/>
          <a:p>
            <a:r>
              <a:rPr lang="en-US" b="1" dirty="0" smtClean="0">
                <a:solidFill>
                  <a:srgbClr val="C00000"/>
                </a:solidFill>
                <a:latin typeface="Lustria" panose="020B0604020202020204" charset="0"/>
              </a:rPr>
              <a:t>(G</a:t>
            </a:r>
            <a:r>
              <a:rPr lang="en-US" b="1" baseline="30000" dirty="0">
                <a:solidFill>
                  <a:srgbClr val="C00000"/>
                </a:solidFill>
                <a:latin typeface="Lustria" panose="020B0604020202020204" charset="0"/>
              </a:rPr>
              <a:t>b</a:t>
            </a:r>
            <a:r>
              <a:rPr lang="en-US" b="1" dirty="0" smtClean="0">
                <a:solidFill>
                  <a:srgbClr val="C00000"/>
                </a:solidFill>
                <a:latin typeface="Lustria" panose="020B0604020202020204" charset="0"/>
              </a:rPr>
              <a:t> mod p)</a:t>
            </a:r>
            <a:r>
              <a:rPr lang="en-US" b="1" baseline="30000" dirty="0">
                <a:solidFill>
                  <a:srgbClr val="C00000"/>
                </a:solidFill>
                <a:latin typeface="Lustria" panose="020B0604020202020204" charset="0"/>
              </a:rPr>
              <a:t>a</a:t>
            </a:r>
          </a:p>
        </p:txBody>
      </p:sp>
      <p:sp>
        <p:nvSpPr>
          <p:cNvPr id="15" name="TextBox 14"/>
          <p:cNvSpPr txBox="1"/>
          <p:nvPr/>
        </p:nvSpPr>
        <p:spPr>
          <a:xfrm>
            <a:off x="211391" y="1875211"/>
            <a:ext cx="319551" cy="369332"/>
          </a:xfrm>
          <a:prstGeom prst="rect">
            <a:avLst/>
          </a:prstGeom>
          <a:noFill/>
        </p:spPr>
        <p:txBody>
          <a:bodyPr wrap="square" rtlCol="0">
            <a:spAutoFit/>
          </a:bodyPr>
          <a:lstStyle/>
          <a:p>
            <a:r>
              <a:rPr lang="en-US" sz="1800" b="1" dirty="0" smtClean="0">
                <a:solidFill>
                  <a:srgbClr val="C00000"/>
                </a:solidFill>
                <a:latin typeface="Lustria" panose="020B0604020202020204" charset="0"/>
              </a:rPr>
              <a:t>a</a:t>
            </a:r>
            <a:endParaRPr lang="en-US" sz="1800" b="1" dirty="0">
              <a:solidFill>
                <a:srgbClr val="C00000"/>
              </a:solidFill>
              <a:latin typeface="Lustria" panose="020B0604020202020204" charset="0"/>
            </a:endParaRPr>
          </a:p>
        </p:txBody>
      </p:sp>
      <p:sp>
        <p:nvSpPr>
          <p:cNvPr id="16" name="TextBox 15"/>
          <p:cNvSpPr txBox="1"/>
          <p:nvPr/>
        </p:nvSpPr>
        <p:spPr>
          <a:xfrm>
            <a:off x="6912687" y="1875211"/>
            <a:ext cx="319551" cy="369332"/>
          </a:xfrm>
          <a:prstGeom prst="rect">
            <a:avLst/>
          </a:prstGeom>
          <a:noFill/>
        </p:spPr>
        <p:txBody>
          <a:bodyPr wrap="square" rtlCol="0">
            <a:spAutoFit/>
          </a:bodyPr>
          <a:lstStyle/>
          <a:p>
            <a:r>
              <a:rPr lang="en-US" sz="1800" b="1" dirty="0" smtClean="0">
                <a:solidFill>
                  <a:srgbClr val="C00000"/>
                </a:solidFill>
                <a:latin typeface="Lustria" panose="020B0604020202020204" charset="0"/>
              </a:rPr>
              <a:t>b</a:t>
            </a:r>
            <a:endParaRPr lang="en-US" sz="1800" b="1" dirty="0">
              <a:solidFill>
                <a:srgbClr val="C00000"/>
              </a:solidFill>
              <a:latin typeface="Lustria" panose="020B0604020202020204" charset="0"/>
            </a:endParaRPr>
          </a:p>
        </p:txBody>
      </p:sp>
    </p:spTree>
    <p:extLst>
      <p:ext uri="{BB962C8B-B14F-4D97-AF65-F5344CB8AC3E}">
        <p14:creationId xmlns:p14="http://schemas.microsoft.com/office/powerpoint/2010/main" val="24063663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a:xfrm>
            <a:off x="179513" y="39688"/>
            <a:ext cx="8712968" cy="1412875"/>
          </a:xfrm>
        </p:spPr>
        <p:txBody>
          <a:bodyPr/>
          <a:lstStyle/>
          <a:p>
            <a:r>
              <a:rPr lang="en-AU" altLang="en-US" dirty="0" smtClean="0"/>
              <a:t>Attacks</a:t>
            </a:r>
          </a:p>
        </p:txBody>
      </p:sp>
      <p:sp>
        <p:nvSpPr>
          <p:cNvPr id="96259" name="Rectangle 1027"/>
          <p:cNvSpPr>
            <a:spLocks noGrp="1" noChangeArrowheads="1"/>
          </p:cNvSpPr>
          <p:nvPr>
            <p:ph idx="1"/>
          </p:nvPr>
        </p:nvSpPr>
        <p:spPr>
          <a:xfrm>
            <a:off x="611561" y="1916832"/>
            <a:ext cx="8064896" cy="4145409"/>
          </a:xfrm>
        </p:spPr>
        <p:txBody>
          <a:bodyPr>
            <a:normAutofit/>
          </a:bodyPr>
          <a:lstStyle/>
          <a:p>
            <a:pPr>
              <a:defRPr/>
            </a:pPr>
            <a:r>
              <a:rPr lang="en-AU" dirty="0" smtClean="0"/>
              <a:t>Man-in-the-Middle-Attack</a:t>
            </a:r>
            <a:r>
              <a:rPr lang="en-US" dirty="0" smtClean="0"/>
              <a:t>. </a:t>
            </a:r>
            <a:r>
              <a:rPr lang="en-US" dirty="0"/>
              <a:t>To counter this attack, </a:t>
            </a:r>
            <a:r>
              <a:rPr lang="en-AU" dirty="0" smtClean="0"/>
              <a:t>authentication </a:t>
            </a:r>
            <a:r>
              <a:rPr lang="en-AU" dirty="0"/>
              <a:t>of the keys is </a:t>
            </a:r>
            <a:r>
              <a:rPr lang="en-AU" dirty="0" smtClean="0"/>
              <a:t>needed.</a:t>
            </a:r>
            <a:endParaRPr lang="en-AU" dirty="0"/>
          </a:p>
          <a:p>
            <a:pPr>
              <a:defRPr/>
            </a:pPr>
            <a:r>
              <a:rPr lang="en-US" dirty="0"/>
              <a:t>A brute force attack </a:t>
            </a:r>
            <a:r>
              <a:rPr lang="en-US" dirty="0" smtClean="0"/>
              <a:t>on the private keys. </a:t>
            </a:r>
            <a:r>
              <a:rPr lang="en-US" dirty="0"/>
              <a:t>To counter this attack, large values of XA and XB are used. For large values of XA and XB, calculating the inverse of the exponentiation (that is the discrete logarithm) is very difficult! Hence, hard to break.</a:t>
            </a:r>
            <a:endParaRPr lang="en-AU" dirty="0"/>
          </a:p>
        </p:txBody>
      </p:sp>
    </p:spTree>
    <p:extLst>
      <p:ext uri="{BB962C8B-B14F-4D97-AF65-F5344CB8AC3E}">
        <p14:creationId xmlns:p14="http://schemas.microsoft.com/office/powerpoint/2010/main" val="1929993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1"/>
          <p:cNvSpPr txBox="1">
            <a:spLocks noGrp="1"/>
          </p:cNvSpPr>
          <p:nvPr>
            <p:ph type="title"/>
          </p:nvPr>
        </p:nvSpPr>
        <p:spPr>
          <a:xfrm>
            <a:off x="0" y="62753"/>
            <a:ext cx="9144000"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4000" dirty="0"/>
              <a:t>Public-Key </a:t>
            </a:r>
            <a:r>
              <a:rPr lang="en-US" sz="4000" dirty="0" smtClean="0"/>
              <a:t>encryption </a:t>
            </a:r>
            <a:r>
              <a:rPr lang="en-US" sz="4000" dirty="0"/>
              <a:t>structure</a:t>
            </a:r>
            <a:endParaRPr sz="4000" dirty="0"/>
          </a:p>
        </p:txBody>
      </p:sp>
      <p:sp>
        <p:nvSpPr>
          <p:cNvPr id="341" name="Google Shape;341;p21"/>
          <p:cNvSpPr txBox="1">
            <a:spLocks noGrp="1"/>
          </p:cNvSpPr>
          <p:nvPr>
            <p:ph type="body" idx="1"/>
          </p:nvPr>
        </p:nvSpPr>
        <p:spPr>
          <a:xfrm>
            <a:off x="304800" y="1600200"/>
            <a:ext cx="8001000" cy="1676400"/>
          </a:xfrm>
          <a:prstGeom prst="rect">
            <a:avLst/>
          </a:prstGeom>
          <a:noFill/>
          <a:ln>
            <a:noFill/>
          </a:ln>
        </p:spPr>
        <p:txBody>
          <a:bodyPr spcFirstLastPara="1" wrap="square" lIns="91425" tIns="45700" rIns="91425" bIns="45700" anchor="t" anchorCtr="0">
            <a:normAutofit fontScale="77500" lnSpcReduction="20000"/>
          </a:bodyPr>
          <a:lstStyle/>
          <a:p>
            <a:pPr marL="282575" lvl="0" indent="-282575" algn="l" rtl="0">
              <a:spcBef>
                <a:spcPts val="0"/>
              </a:spcBef>
              <a:spcAft>
                <a:spcPts val="0"/>
              </a:spcAft>
              <a:buClr>
                <a:srgbClr val="1B1B10"/>
              </a:buClr>
              <a:buSzPct val="100000"/>
              <a:buChar char="•"/>
            </a:pPr>
            <a:r>
              <a:rPr lang="en-US" dirty="0">
                <a:solidFill>
                  <a:srgbClr val="1B1B10"/>
                </a:solidFill>
              </a:rPr>
              <a:t>First publicly proposed by Diffie and Hellman in 1976</a:t>
            </a:r>
            <a:endParaRPr dirty="0"/>
          </a:p>
          <a:p>
            <a:pPr marL="282575" lvl="0" indent="-282575" algn="l" rtl="0">
              <a:spcBef>
                <a:spcPts val="2000"/>
              </a:spcBef>
              <a:spcAft>
                <a:spcPts val="0"/>
              </a:spcAft>
              <a:buClr>
                <a:srgbClr val="1B1B10"/>
              </a:buClr>
              <a:buSzPct val="100000"/>
              <a:buChar char="•"/>
            </a:pPr>
            <a:r>
              <a:rPr lang="en-US" dirty="0">
                <a:solidFill>
                  <a:srgbClr val="1B1B10"/>
                </a:solidFill>
              </a:rPr>
              <a:t>Based on mathematical functions rather than on simple operations on bit patterns</a:t>
            </a:r>
            <a:endParaRPr dirty="0"/>
          </a:p>
          <a:p>
            <a:pPr marL="282575" lvl="0" indent="-282575" algn="l" rtl="0">
              <a:spcBef>
                <a:spcPts val="2000"/>
              </a:spcBef>
              <a:spcAft>
                <a:spcPts val="0"/>
              </a:spcAft>
              <a:buClr>
                <a:srgbClr val="1B1B10"/>
              </a:buClr>
              <a:buSzPct val="100000"/>
              <a:buChar char="•"/>
            </a:pPr>
            <a:r>
              <a:rPr lang="en-US" dirty="0">
                <a:solidFill>
                  <a:srgbClr val="1B1B10"/>
                </a:solidFill>
              </a:rPr>
              <a:t>Is asymmetric, involving the use of two separate keys</a:t>
            </a:r>
            <a:endParaRPr dirty="0"/>
          </a:p>
          <a:p>
            <a:pPr marL="577850" lvl="1" indent="-176530" algn="l" rtl="0">
              <a:spcBef>
                <a:spcPts val="600"/>
              </a:spcBef>
              <a:spcAft>
                <a:spcPts val="0"/>
              </a:spcAft>
              <a:buSzPct val="100000"/>
              <a:buNone/>
            </a:pPr>
            <a:endParaRPr dirty="0"/>
          </a:p>
          <a:p>
            <a:pPr marL="577850" lvl="1" indent="-176530" algn="l" rtl="0">
              <a:spcBef>
                <a:spcPts val="600"/>
              </a:spcBef>
              <a:spcAft>
                <a:spcPts val="0"/>
              </a:spcAft>
              <a:buSzPct val="100000"/>
              <a:buNone/>
            </a:pPr>
            <a:endParaRPr dirty="0"/>
          </a:p>
        </p:txBody>
      </p:sp>
      <p:grpSp>
        <p:nvGrpSpPr>
          <p:cNvPr id="342" name="Google Shape;342;p21"/>
          <p:cNvGrpSpPr/>
          <p:nvPr/>
        </p:nvGrpSpPr>
        <p:grpSpPr>
          <a:xfrm>
            <a:off x="819143" y="3330020"/>
            <a:ext cx="8172457" cy="3300088"/>
            <a:chOff x="-323857" y="53420"/>
            <a:chExt cx="8172457" cy="3300088"/>
          </a:xfrm>
        </p:grpSpPr>
        <p:sp>
          <p:nvSpPr>
            <p:cNvPr id="343" name="Google Shape;343;p21"/>
            <p:cNvSpPr/>
            <p:nvPr/>
          </p:nvSpPr>
          <p:spPr>
            <a:xfrm>
              <a:off x="0" y="363380"/>
              <a:ext cx="7848600" cy="2910599"/>
            </a:xfrm>
            <a:prstGeom prst="rect">
              <a:avLst/>
            </a:prstGeom>
            <a:solidFill>
              <a:schemeClr val="lt1">
                <a:alpha val="89803"/>
              </a:schemeClr>
            </a:solidFill>
            <a:ln w="12700" cap="flat" cmpd="sng">
              <a:solidFill>
                <a:srgbClr val="992F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txBox="1"/>
            <p:nvPr/>
          </p:nvSpPr>
          <p:spPr>
            <a:xfrm>
              <a:off x="-323857" y="442909"/>
              <a:ext cx="7848600" cy="2910599"/>
            </a:xfrm>
            <a:prstGeom prst="rect">
              <a:avLst/>
            </a:prstGeom>
            <a:noFill/>
            <a:ln>
              <a:noFill/>
            </a:ln>
          </p:spPr>
          <p:txBody>
            <a:bodyPr spcFirstLastPara="1" wrap="square" lIns="609125" tIns="437375" rIns="609125" bIns="149350" anchor="t" anchorCtr="0">
              <a:noAutofit/>
            </a:bodyPr>
            <a:lstStyle/>
            <a:p>
              <a:pPr marL="228600" marR="0" lvl="1" indent="-228600" algn="l" rtl="0">
                <a:lnSpc>
                  <a:spcPct val="90000"/>
                </a:lnSpc>
                <a:spcBef>
                  <a:spcPts val="0"/>
                </a:spcBef>
                <a:spcAft>
                  <a:spcPts val="0"/>
                </a:spcAft>
                <a:buClr>
                  <a:srgbClr val="1B1B10"/>
                </a:buClr>
                <a:buSzPts val="2100"/>
                <a:buFont typeface="Arial"/>
                <a:buChar char="•"/>
              </a:pPr>
              <a:r>
                <a:rPr lang="en-US" sz="2000" b="0" i="0" u="none" strike="noStrike" cap="none" dirty="0">
                  <a:solidFill>
                    <a:srgbClr val="1B1B10"/>
                  </a:solidFill>
                  <a:latin typeface="Lustria" panose="020B0604020202020204" charset="0"/>
                  <a:sym typeface="Arial"/>
                </a:rPr>
                <a:t>Public-key encryption is more secure from cryptanalysis than conventional encryption</a:t>
              </a:r>
              <a:endParaRPr sz="1200" dirty="0">
                <a:latin typeface="Lustria" panose="020B0604020202020204" charset="0"/>
              </a:endParaRPr>
            </a:p>
            <a:p>
              <a:pPr marL="228600" marR="0" lvl="1" indent="-228600" algn="l" rtl="0">
                <a:lnSpc>
                  <a:spcPct val="90000"/>
                </a:lnSpc>
                <a:spcBef>
                  <a:spcPts val="315"/>
                </a:spcBef>
                <a:spcAft>
                  <a:spcPts val="0"/>
                </a:spcAft>
                <a:buClr>
                  <a:srgbClr val="1B1B10"/>
                </a:buClr>
                <a:buSzPts val="2100"/>
                <a:buFont typeface="Arial"/>
                <a:buChar char="•"/>
              </a:pPr>
              <a:r>
                <a:rPr lang="en-US" sz="2000" b="0" i="0" u="none" strike="noStrike" cap="none" dirty="0">
                  <a:solidFill>
                    <a:srgbClr val="1B1B10"/>
                  </a:solidFill>
                  <a:latin typeface="Lustria" panose="020B0604020202020204" charset="0"/>
                  <a:sym typeface="Arial"/>
                </a:rPr>
                <a:t>Public-key encryption is a general-purpose technique that has made conventional encryption obsolete</a:t>
              </a:r>
              <a:endParaRPr sz="1200" dirty="0">
                <a:latin typeface="Lustria" panose="020B0604020202020204" charset="0"/>
              </a:endParaRPr>
            </a:p>
            <a:p>
              <a:pPr marL="228600" marR="0" lvl="1" indent="-228600" algn="l" rtl="0">
                <a:lnSpc>
                  <a:spcPct val="90000"/>
                </a:lnSpc>
                <a:spcBef>
                  <a:spcPts val="315"/>
                </a:spcBef>
                <a:spcAft>
                  <a:spcPts val="0"/>
                </a:spcAft>
                <a:buClr>
                  <a:srgbClr val="1B1B10"/>
                </a:buClr>
                <a:buSzPts val="2100"/>
                <a:buFont typeface="Arial"/>
                <a:buChar char="•"/>
              </a:pPr>
              <a:r>
                <a:rPr lang="en-US" sz="2000" b="0" i="0" u="none" strike="noStrike" cap="none" dirty="0">
                  <a:solidFill>
                    <a:srgbClr val="1B1B10"/>
                  </a:solidFill>
                  <a:latin typeface="Lustria" panose="020B0604020202020204" charset="0"/>
                  <a:sym typeface="Arial"/>
                </a:rPr>
                <a:t>There is a feeling that key distribution is trivial when using public-key encryption, compared to the rather cumbersome handshaking involved with key distribution centers for conventional encryption</a:t>
              </a:r>
              <a:endParaRPr sz="1200" dirty="0">
                <a:latin typeface="Lustria" panose="020B0604020202020204" charset="0"/>
              </a:endParaRPr>
            </a:p>
          </p:txBody>
        </p:sp>
        <p:sp>
          <p:nvSpPr>
            <p:cNvPr id="345" name="Google Shape;345;p21"/>
            <p:cNvSpPr/>
            <p:nvPr/>
          </p:nvSpPr>
          <p:spPr>
            <a:xfrm>
              <a:off x="392430" y="53420"/>
              <a:ext cx="3208013" cy="619920"/>
            </a:xfrm>
            <a:prstGeom prst="roundRect">
              <a:avLst>
                <a:gd name="adj" fmla="val 16667"/>
              </a:avLst>
            </a:prstGeom>
            <a:blipFill rotWithShape="1">
              <a:blip r:embed="rId3">
                <a:alphaModFix/>
              </a:blip>
              <a:stretch>
                <a:fillRect/>
              </a:stretch>
            </a:blipFill>
            <a:ln>
              <a:noFill/>
            </a:ln>
            <a:effectLst>
              <a:outerShdw blurRad="101600" dist="25400" dir="4800000" sx="103000" sy="103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txBox="1"/>
            <p:nvPr/>
          </p:nvSpPr>
          <p:spPr>
            <a:xfrm>
              <a:off x="392430" y="53420"/>
              <a:ext cx="3208013" cy="619920"/>
            </a:xfrm>
            <a:prstGeom prst="rect">
              <a:avLst/>
            </a:prstGeom>
            <a:noFill/>
            <a:ln>
              <a:noFill/>
            </a:ln>
          </p:spPr>
          <p:txBody>
            <a:bodyPr spcFirstLastPara="1" wrap="square" lIns="207650" tIns="0" rIns="207650" bIns="0" anchor="ctr" anchorCtr="0">
              <a:noAutofit/>
            </a:bodyPr>
            <a:lstStyle/>
            <a:p>
              <a:pPr marL="0" marR="0" lvl="0" indent="0" algn="l" rtl="0">
                <a:lnSpc>
                  <a:spcPct val="90000"/>
                </a:lnSpc>
                <a:spcBef>
                  <a:spcPts val="0"/>
                </a:spcBef>
                <a:spcAft>
                  <a:spcPts val="0"/>
                </a:spcAft>
                <a:buNone/>
              </a:pPr>
              <a:r>
                <a:rPr lang="en-US" sz="2100" b="1" dirty="0">
                  <a:solidFill>
                    <a:schemeClr val="lt1"/>
                  </a:solidFill>
                  <a:latin typeface="Lustria" panose="020B0604020202020204" charset="0"/>
                  <a:sym typeface="Arial"/>
                </a:rPr>
                <a:t>Misconceptions:</a:t>
              </a:r>
              <a:endParaRPr sz="2100" b="1" dirty="0">
                <a:solidFill>
                  <a:schemeClr val="lt1"/>
                </a:solidFill>
                <a:latin typeface="Lustria" panose="020B0604020202020204" charset="0"/>
                <a:sym typeface="Arial"/>
              </a:endParaRPr>
            </a:p>
          </p:txBody>
        </p:sp>
      </p:grpSp>
      <p:sp>
        <p:nvSpPr>
          <p:cNvPr id="347" name="Google Shape;347;p21"/>
          <p:cNvSpPr txBox="1">
            <a:spLocks noGrp="1"/>
          </p:cNvSpPr>
          <p:nvPr>
            <p:ph type="ftr" idx="11"/>
          </p:nvPr>
        </p:nvSpPr>
        <p:spPr>
          <a:xfrm>
            <a:off x="0" y="6492875"/>
            <a:ext cx="49530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10" name="Picture 9"/>
          <p:cNvPicPr>
            <a:picLocks noChangeAspect="1"/>
          </p:cNvPicPr>
          <p:nvPr/>
        </p:nvPicPr>
        <p:blipFill>
          <a:blip r:embed="rId4"/>
          <a:stretch>
            <a:fillRect/>
          </a:stretch>
        </p:blipFill>
        <p:spPr>
          <a:xfrm rot="3562930">
            <a:off x="7648114" y="2289411"/>
            <a:ext cx="1315373" cy="593522"/>
          </a:xfrm>
          <a:prstGeom prst="rect">
            <a:avLst/>
          </a:prstGeom>
        </p:spPr>
      </p:pic>
    </p:spTree>
    <p:extLst>
      <p:ext uri="{BB962C8B-B14F-4D97-AF65-F5344CB8AC3E}">
        <p14:creationId xmlns:p14="http://schemas.microsoft.com/office/powerpoint/2010/main" val="1707245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3" descr="f2.pdf"/>
          <p:cNvPicPr>
            <a:picLocks noChangeAspect="1"/>
          </p:cNvPicPr>
          <p:nvPr/>
        </p:nvPicPr>
        <p:blipFill>
          <a:blip r:embed="rId3">
            <a:extLst>
              <a:ext uri="{28A0092B-C50C-407E-A947-70E740481C1C}">
                <a14:useLocalDpi xmlns:a14="http://schemas.microsoft.com/office/drawing/2010/main" val="0"/>
              </a:ext>
            </a:extLst>
          </a:blip>
          <a:srcRect l="5882" t="1817" r="5882" b="10001"/>
          <a:stretch>
            <a:fillRect/>
          </a:stretch>
        </p:blipFill>
        <p:spPr bwMode="auto">
          <a:xfrm>
            <a:off x="-180528" y="-171400"/>
            <a:ext cx="9649072" cy="72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7224190"/>
      </p:ext>
    </p:extLst>
  </p:cSld>
  <p:clrMapOvr>
    <a:masterClrMapping/>
  </p:clrMapOvr>
  <p:transition spd="med">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
          <p:cNvSpPr txBox="1">
            <a:spLocks noGrp="1"/>
          </p:cNvSpPr>
          <p:nvPr>
            <p:ph type="title"/>
          </p:nvPr>
        </p:nvSpPr>
        <p:spPr>
          <a:xfrm>
            <a:off x="-228600" y="62753"/>
            <a:ext cx="9372600"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4000" dirty="0"/>
              <a:t>M</a:t>
            </a:r>
            <a:r>
              <a:rPr lang="en-US" sz="4000" dirty="0" smtClean="0"/>
              <a:t>essage Authentication Codes</a:t>
            </a:r>
            <a:endParaRPr sz="4000" dirty="0"/>
          </a:p>
        </p:txBody>
      </p:sp>
      <p:sp>
        <p:nvSpPr>
          <p:cNvPr id="149" name="Google Shape;149;p3"/>
          <p:cNvSpPr txBox="1">
            <a:spLocks noGrp="1"/>
          </p:cNvSpPr>
          <p:nvPr>
            <p:ph type="body" idx="1"/>
          </p:nvPr>
        </p:nvSpPr>
        <p:spPr>
          <a:xfrm>
            <a:off x="374072" y="1524000"/>
            <a:ext cx="8423563" cy="3574473"/>
          </a:xfrm>
          <a:prstGeom prst="rect">
            <a:avLst/>
          </a:prstGeom>
          <a:noFill/>
          <a:ln>
            <a:noFill/>
          </a:ln>
        </p:spPr>
        <p:txBody>
          <a:bodyPr spcFirstLastPara="1" wrap="square" lIns="91425" tIns="45700" rIns="91425" bIns="45700" anchor="t" anchorCtr="0">
            <a:normAutofit fontScale="85000" lnSpcReduction="20000"/>
          </a:bodyPr>
          <a:lstStyle/>
          <a:p>
            <a:pPr>
              <a:spcBef>
                <a:spcPts val="600"/>
              </a:spcBef>
            </a:pPr>
            <a:r>
              <a:rPr lang="en-US" dirty="0"/>
              <a:t>Message authentication codes (MACs) are a security measure commonly attached to electronic financial transactions.</a:t>
            </a:r>
          </a:p>
          <a:p>
            <a:r>
              <a:rPr lang="en-US" dirty="0" smtClean="0"/>
              <a:t>MAC steps:</a:t>
            </a:r>
          </a:p>
          <a:p>
            <a:pPr marL="692150" indent="-234950">
              <a:lnSpc>
                <a:spcPct val="120000"/>
              </a:lnSpc>
              <a:spcBef>
                <a:spcPts val="0"/>
              </a:spcBef>
              <a:buFont typeface="Wingdings" panose="05000000000000000000" pitchFamily="2" charset="2"/>
              <a:buChar char="ü"/>
            </a:pPr>
            <a:r>
              <a:rPr lang="en-US" dirty="0" smtClean="0"/>
              <a:t>The </a:t>
            </a:r>
            <a:r>
              <a:rPr lang="en-US" dirty="0"/>
              <a:t>sender uses some publicly known MAC algorithm, inputs the message and the </a:t>
            </a:r>
            <a:r>
              <a:rPr lang="en-US" dirty="0" smtClean="0"/>
              <a:t>symmetric </a:t>
            </a:r>
            <a:r>
              <a:rPr lang="en-US" dirty="0"/>
              <a:t>key K and produces a MAC value.</a:t>
            </a:r>
          </a:p>
          <a:p>
            <a:pPr marL="692150" indent="-234950">
              <a:lnSpc>
                <a:spcPct val="120000"/>
              </a:lnSpc>
              <a:spcBef>
                <a:spcPts val="0"/>
              </a:spcBef>
              <a:buFont typeface="Wingdings" panose="05000000000000000000" pitchFamily="2" charset="2"/>
              <a:buChar char="ü"/>
            </a:pPr>
            <a:r>
              <a:rPr lang="en-US" dirty="0" smtClean="0"/>
              <a:t>The </a:t>
            </a:r>
            <a:r>
              <a:rPr lang="en-US" dirty="0"/>
              <a:t>sender forwards the message along with the MAC. </a:t>
            </a:r>
            <a:endParaRPr lang="en-US" dirty="0" smtClean="0"/>
          </a:p>
          <a:p>
            <a:pPr marL="692150" indent="-234950">
              <a:lnSpc>
                <a:spcPct val="120000"/>
              </a:lnSpc>
              <a:spcBef>
                <a:spcPts val="0"/>
              </a:spcBef>
              <a:buFont typeface="Wingdings" panose="05000000000000000000" pitchFamily="2" charset="2"/>
              <a:buChar char="ü"/>
            </a:pPr>
            <a:r>
              <a:rPr lang="en-US" dirty="0"/>
              <a:t>T</a:t>
            </a:r>
            <a:r>
              <a:rPr lang="en-US" dirty="0" smtClean="0"/>
              <a:t>he </a:t>
            </a:r>
            <a:r>
              <a:rPr lang="en-US" dirty="0"/>
              <a:t>receiver </a:t>
            </a:r>
            <a:r>
              <a:rPr lang="en-US" dirty="0" smtClean="0"/>
              <a:t>verifies MAC by calculating the MAC with the same algorithm, message, and key.</a:t>
            </a:r>
            <a:endParaRPr lang="en-US" dirty="0"/>
          </a:p>
        </p:txBody>
      </p:sp>
      <p:pic>
        <p:nvPicPr>
          <p:cNvPr id="5" name="Picture 2" descr="لا يوجد نص متاح لهذه الصور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218" y="4987637"/>
            <a:ext cx="7218218" cy="1787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280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5" descr="f1.pdf"/>
          <p:cNvPicPr preferRelativeResize="0"/>
          <p:nvPr/>
        </p:nvPicPr>
        <p:blipFill rotWithShape="1">
          <a:blip r:embed="rId3">
            <a:alphaModFix/>
          </a:blip>
          <a:srcRect/>
          <a:stretch/>
        </p:blipFill>
        <p:spPr>
          <a:xfrm>
            <a:off x="457200" y="152400"/>
            <a:ext cx="8184776" cy="6324600"/>
          </a:xfrm>
          <a:prstGeom prst="rect">
            <a:avLst/>
          </a:prstGeom>
          <a:solidFill>
            <a:schemeClr val="lt1"/>
          </a:solidFill>
          <a:ln>
            <a:noFill/>
          </a:ln>
        </p:spPr>
      </p:pic>
      <p:sp>
        <p:nvSpPr>
          <p:cNvPr id="168" name="Google Shape;168;p5"/>
          <p:cNvSpPr txBox="1">
            <a:spLocks noGrp="1"/>
          </p:cNvSpPr>
          <p:nvPr>
            <p:ph type="ftr" idx="11"/>
          </p:nvPr>
        </p:nvSpPr>
        <p:spPr>
          <a:xfrm>
            <a:off x="0" y="6492875"/>
            <a:ext cx="49530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283415155"/>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0" y="62753"/>
            <a:ext cx="9144000"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dirty="0" smtClean="0"/>
              <a:t>Hash </a:t>
            </a:r>
            <a:r>
              <a:rPr lang="en-US" dirty="0"/>
              <a:t>Functions</a:t>
            </a:r>
            <a:endParaRPr dirty="0"/>
          </a:p>
        </p:txBody>
      </p:sp>
      <p:sp>
        <p:nvSpPr>
          <p:cNvPr id="175" name="Google Shape;175;p6"/>
          <p:cNvSpPr txBox="1">
            <a:spLocks noGrp="1"/>
          </p:cNvSpPr>
          <p:nvPr>
            <p:ph type="body" idx="1"/>
          </p:nvPr>
        </p:nvSpPr>
        <p:spPr>
          <a:xfrm>
            <a:off x="429490" y="1828800"/>
            <a:ext cx="8160327" cy="4664075"/>
          </a:xfrm>
          <a:prstGeom prst="rect">
            <a:avLst/>
          </a:prstGeom>
          <a:noFill/>
          <a:ln>
            <a:noFill/>
          </a:ln>
        </p:spPr>
        <p:txBody>
          <a:bodyPr spcFirstLastPara="1" wrap="square" lIns="91425" tIns="45700" rIns="91425" bIns="45700" anchor="t" anchorCtr="0">
            <a:normAutofit fontScale="92500" lnSpcReduction="10000"/>
          </a:bodyPr>
          <a:lstStyle/>
          <a:p>
            <a:pPr marL="282575" lvl="0" indent="-282575">
              <a:spcBef>
                <a:spcPts val="0"/>
              </a:spcBef>
              <a:buClr>
                <a:srgbClr val="1B1B10"/>
              </a:buClr>
              <a:buSzPts val="2400"/>
            </a:pPr>
            <a:r>
              <a:rPr lang="en-US" dirty="0">
                <a:solidFill>
                  <a:schemeClr val="tx2">
                    <a:lumMod val="75000"/>
                  </a:schemeClr>
                </a:solidFill>
              </a:rPr>
              <a:t>A cryptographic hash function is a mathematical function used in cryptography. Typical hash functions take inputs of variable lengths </a:t>
            </a:r>
            <a:r>
              <a:rPr lang="en-US" dirty="0" smtClean="0">
                <a:solidFill>
                  <a:schemeClr val="tx2">
                    <a:lumMod val="75000"/>
                  </a:schemeClr>
                </a:solidFill>
              </a:rPr>
              <a:t>(M) to </a:t>
            </a:r>
            <a:r>
              <a:rPr lang="en-US" dirty="0">
                <a:solidFill>
                  <a:schemeClr val="tx2">
                    <a:lumMod val="75000"/>
                  </a:schemeClr>
                </a:solidFill>
              </a:rPr>
              <a:t>return </a:t>
            </a:r>
            <a:r>
              <a:rPr lang="en-US" dirty="0" smtClean="0">
                <a:solidFill>
                  <a:schemeClr val="tx2">
                    <a:lumMod val="75000"/>
                  </a:schemeClr>
                </a:solidFill>
              </a:rPr>
              <a:t>a unique outputs </a:t>
            </a:r>
            <a:r>
              <a:rPr lang="en-US" dirty="0">
                <a:solidFill>
                  <a:schemeClr val="tx2">
                    <a:lumMod val="75000"/>
                  </a:schemeClr>
                </a:solidFill>
              </a:rPr>
              <a:t>of a fixed </a:t>
            </a:r>
            <a:r>
              <a:rPr lang="en-US" dirty="0" smtClean="0">
                <a:solidFill>
                  <a:schemeClr val="tx2">
                    <a:lumMod val="75000"/>
                  </a:schemeClr>
                </a:solidFill>
              </a:rPr>
              <a:t>length </a:t>
            </a:r>
            <a:r>
              <a:rPr lang="en-US" dirty="0">
                <a:solidFill>
                  <a:schemeClr val="tx2">
                    <a:lumMod val="75000"/>
                  </a:schemeClr>
                </a:solidFill>
              </a:rPr>
              <a:t>H(</a:t>
            </a:r>
            <a:r>
              <a:rPr lang="en-US" i="1" dirty="0">
                <a:solidFill>
                  <a:schemeClr val="tx2">
                    <a:lumMod val="75000"/>
                  </a:schemeClr>
                </a:solidFill>
              </a:rPr>
              <a:t>M</a:t>
            </a:r>
            <a:r>
              <a:rPr lang="en-US" dirty="0">
                <a:solidFill>
                  <a:schemeClr val="tx2">
                    <a:lumMod val="75000"/>
                  </a:schemeClr>
                </a:solidFill>
              </a:rPr>
              <a:t>) </a:t>
            </a:r>
            <a:r>
              <a:rPr lang="en-US" dirty="0" smtClean="0">
                <a:solidFill>
                  <a:schemeClr val="tx2">
                    <a:lumMod val="75000"/>
                  </a:schemeClr>
                </a:solidFill>
              </a:rPr>
              <a:t>.</a:t>
            </a:r>
          </a:p>
          <a:p>
            <a:pPr marL="282575" lvl="0" indent="-282575">
              <a:buClr>
                <a:srgbClr val="1B1B10"/>
              </a:buClr>
              <a:buSzPts val="2400"/>
            </a:pPr>
            <a:r>
              <a:rPr lang="en-US" dirty="0" smtClean="0">
                <a:solidFill>
                  <a:schemeClr val="tx2">
                    <a:lumMod val="75000"/>
                  </a:schemeClr>
                </a:solidFill>
              </a:rPr>
              <a:t>To </a:t>
            </a:r>
            <a:r>
              <a:rPr lang="en-US" dirty="0">
                <a:solidFill>
                  <a:schemeClr val="tx2">
                    <a:lumMod val="75000"/>
                  </a:schemeClr>
                </a:solidFill>
              </a:rPr>
              <a:t>authenticate a message, the message </a:t>
            </a:r>
            <a:r>
              <a:rPr lang="en-US" dirty="0" smtClean="0">
                <a:solidFill>
                  <a:schemeClr val="tx2">
                    <a:lumMod val="75000"/>
                  </a:schemeClr>
                </a:solidFill>
              </a:rPr>
              <a:t>hash </a:t>
            </a:r>
            <a:r>
              <a:rPr lang="en-US" dirty="0">
                <a:solidFill>
                  <a:schemeClr val="tx2">
                    <a:lumMod val="75000"/>
                  </a:schemeClr>
                </a:solidFill>
              </a:rPr>
              <a:t>is sent with the </a:t>
            </a:r>
            <a:r>
              <a:rPr lang="en-US" dirty="0" smtClean="0">
                <a:solidFill>
                  <a:schemeClr val="tx2">
                    <a:lumMod val="75000"/>
                  </a:schemeClr>
                </a:solidFill>
              </a:rPr>
              <a:t>message.</a:t>
            </a:r>
          </a:p>
          <a:p>
            <a:pPr marL="282575" lvl="0" indent="-282575">
              <a:buClr>
                <a:srgbClr val="1B1B10"/>
              </a:buClr>
              <a:buSzPts val="2400"/>
            </a:pPr>
            <a:r>
              <a:rPr lang="en-US" dirty="0">
                <a:solidFill>
                  <a:schemeClr val="tx2">
                    <a:lumMod val="75000"/>
                  </a:schemeClr>
                </a:solidFill>
              </a:rPr>
              <a:t>Similar to </a:t>
            </a:r>
            <a:r>
              <a:rPr lang="en-US" dirty="0" smtClean="0">
                <a:solidFill>
                  <a:schemeClr val="tx2">
                    <a:lumMod val="75000"/>
                  </a:schemeClr>
                </a:solidFill>
              </a:rPr>
              <a:t>MAC, hash function </a:t>
            </a:r>
            <a:r>
              <a:rPr lang="en-US" dirty="0">
                <a:solidFill>
                  <a:schemeClr val="tx2">
                    <a:lumMod val="75000"/>
                  </a:schemeClr>
                </a:solidFill>
              </a:rPr>
              <a:t>also compresses a long input into a fixed length output. The major difference between hash and MAC is that MAC uses secret key during the </a:t>
            </a:r>
            <a:r>
              <a:rPr lang="en-US" dirty="0" smtClean="0">
                <a:solidFill>
                  <a:schemeClr val="tx2">
                    <a:lumMod val="75000"/>
                  </a:schemeClr>
                </a:solidFill>
              </a:rPr>
              <a:t>compression, while hash function does </a:t>
            </a:r>
            <a:r>
              <a:rPr lang="en-US" dirty="0">
                <a:solidFill>
                  <a:schemeClr val="tx2">
                    <a:lumMod val="75000"/>
                  </a:schemeClr>
                </a:solidFill>
              </a:rPr>
              <a:t>not take a secret key as input</a:t>
            </a:r>
          </a:p>
          <a:p>
            <a:pPr marL="282575" indent="-282575">
              <a:buClr>
                <a:srgbClr val="1B1B10"/>
              </a:buClr>
              <a:buSzPts val="2400"/>
            </a:pPr>
            <a:endParaRPr lang="en-US" dirty="0"/>
          </a:p>
          <a:p>
            <a:pPr marL="282575" lvl="0" indent="-282575">
              <a:buClr>
                <a:srgbClr val="1B1B10"/>
              </a:buClr>
              <a:buSzPts val="2400"/>
            </a:pPr>
            <a:endParaRPr lang="en-US" dirty="0" smtClean="0">
              <a:solidFill>
                <a:schemeClr val="bg2"/>
              </a:solidFill>
            </a:endParaRPr>
          </a:p>
          <a:p>
            <a:pPr marL="282575" lvl="0" indent="-282575">
              <a:spcBef>
                <a:spcPts val="0"/>
              </a:spcBef>
              <a:buClr>
                <a:srgbClr val="1B1B10"/>
              </a:buClr>
              <a:buSzPts val="2400"/>
            </a:pPr>
            <a:endParaRPr lang="en-US" dirty="0" smtClean="0">
              <a:solidFill>
                <a:schemeClr val="bg2"/>
              </a:solidFill>
            </a:endParaRPr>
          </a:p>
          <a:p>
            <a:pPr marL="747713" lvl="0">
              <a:spcBef>
                <a:spcPts val="0"/>
              </a:spcBef>
              <a:buClr>
                <a:srgbClr val="1B1B10"/>
              </a:buClr>
              <a:buSzPts val="2400"/>
              <a:buFont typeface="Wingdings" panose="05000000000000000000" pitchFamily="2" charset="2"/>
              <a:buChar char="ü"/>
            </a:pPr>
            <a:endParaRPr lang="en-US" dirty="0" smtClean="0">
              <a:solidFill>
                <a:schemeClr val="bg2"/>
              </a:solidFill>
            </a:endParaRPr>
          </a:p>
          <a:p>
            <a:pPr marL="747713" lvl="0">
              <a:spcBef>
                <a:spcPts val="0"/>
              </a:spcBef>
              <a:buClr>
                <a:srgbClr val="1B1B10"/>
              </a:buClr>
              <a:buSzPts val="2400"/>
              <a:buFont typeface="Wingdings" panose="05000000000000000000" pitchFamily="2" charset="2"/>
              <a:buChar char="ü"/>
            </a:pPr>
            <a:endParaRPr dirty="0">
              <a:solidFill>
                <a:schemeClr val="bg2"/>
              </a:solidFill>
            </a:endParaRPr>
          </a:p>
        </p:txBody>
      </p:sp>
      <p:sp>
        <p:nvSpPr>
          <p:cNvPr id="176" name="Google Shape;176;p6"/>
          <p:cNvSpPr txBox="1">
            <a:spLocks noGrp="1"/>
          </p:cNvSpPr>
          <p:nvPr>
            <p:ph type="ftr" idx="11"/>
          </p:nvPr>
        </p:nvSpPr>
        <p:spPr>
          <a:xfrm>
            <a:off x="0" y="6492875"/>
            <a:ext cx="45720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10527503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7" descr="f2.pdf"/>
          <p:cNvPicPr preferRelativeResize="0"/>
          <p:nvPr/>
        </p:nvPicPr>
        <p:blipFill rotWithShape="1">
          <a:blip r:embed="rId3">
            <a:alphaModFix/>
          </a:blip>
          <a:srcRect b="2727"/>
          <a:stretch/>
        </p:blipFill>
        <p:spPr>
          <a:xfrm>
            <a:off x="0" y="-3228"/>
            <a:ext cx="9144000" cy="6857999"/>
          </a:xfrm>
          <a:prstGeom prst="rect">
            <a:avLst/>
          </a:prstGeom>
          <a:solidFill>
            <a:schemeClr val="lt1"/>
          </a:solidFill>
          <a:ln>
            <a:noFill/>
          </a:ln>
        </p:spPr>
      </p:pic>
    </p:spTree>
    <p:extLst>
      <p:ext uri="{BB962C8B-B14F-4D97-AF65-F5344CB8AC3E}">
        <p14:creationId xmlns:p14="http://schemas.microsoft.com/office/powerpoint/2010/main" val="2716408078"/>
      </p:ext>
    </p:extLst>
  </p:cSld>
  <p:clrMapOvr>
    <a:masterClrMapping/>
  </p:clrMapOvr>
  <p:transition spd="med">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a:spLocks noGrp="1"/>
          </p:cNvSpPr>
          <p:nvPr>
            <p:ph type="title"/>
          </p:nvPr>
        </p:nvSpPr>
        <p:spPr>
          <a:xfrm>
            <a:off x="0" y="62753"/>
            <a:ext cx="9144000" cy="1283167"/>
          </a:xfrm>
          <a:prstGeom prst="rect">
            <a:avLst/>
          </a:prstGeom>
          <a:noFill/>
          <a:ln>
            <a:noFill/>
          </a:ln>
        </p:spPr>
        <p:txBody>
          <a:bodyPr spcFirstLastPara="1" wrap="square" lIns="91425" tIns="45700" rIns="91425" bIns="45700" anchor="ctr" anchorCtr="0">
            <a:noAutofit/>
          </a:bodyPr>
          <a:lstStyle/>
          <a:p>
            <a:pPr lvl="0">
              <a:buSzPts val="4800"/>
            </a:pPr>
            <a:r>
              <a:rPr lang="en-US" dirty="0"/>
              <a:t>Hash Function Properties</a:t>
            </a:r>
            <a:endParaRPr dirty="0"/>
          </a:p>
        </p:txBody>
      </p:sp>
      <p:sp>
        <p:nvSpPr>
          <p:cNvPr id="190" name="Google Shape;190;p8"/>
          <p:cNvSpPr txBox="1">
            <a:spLocks noGrp="1"/>
          </p:cNvSpPr>
          <p:nvPr>
            <p:ph type="body" idx="1"/>
          </p:nvPr>
        </p:nvSpPr>
        <p:spPr>
          <a:xfrm>
            <a:off x="313793" y="1410579"/>
            <a:ext cx="8611197" cy="1447791"/>
          </a:xfrm>
          <a:prstGeom prst="rect">
            <a:avLst/>
          </a:prstGeom>
          <a:noFill/>
          <a:ln>
            <a:noFill/>
          </a:ln>
        </p:spPr>
        <p:txBody>
          <a:bodyPr spcFirstLastPara="1" wrap="square" lIns="91425" tIns="45700" rIns="91425" bIns="45700" anchor="t" anchorCtr="0">
            <a:noAutofit/>
          </a:bodyPr>
          <a:lstStyle/>
          <a:p>
            <a:pPr marL="282575" lvl="0" indent="-282575" algn="l" rtl="0">
              <a:spcBef>
                <a:spcPts val="2000"/>
              </a:spcBef>
              <a:spcAft>
                <a:spcPts val="0"/>
              </a:spcAft>
              <a:buClr>
                <a:srgbClr val="1B1B10"/>
              </a:buClr>
              <a:buSzPct val="100000"/>
              <a:buChar char="•"/>
            </a:pPr>
            <a:r>
              <a:rPr lang="en-US" dirty="0" smtClean="0">
                <a:solidFill>
                  <a:srgbClr val="1B1B10"/>
                </a:solidFill>
              </a:rPr>
              <a:t>To </a:t>
            </a:r>
            <a:r>
              <a:rPr lang="en-US" dirty="0">
                <a:solidFill>
                  <a:srgbClr val="1B1B10"/>
                </a:solidFill>
              </a:rPr>
              <a:t>be useful for message authentication, a hash function H must have the following properties:</a:t>
            </a:r>
            <a:endParaRPr dirty="0"/>
          </a:p>
          <a:p>
            <a:pPr marL="577850" lvl="1" indent="-295275" algn="l" rtl="0">
              <a:spcBef>
                <a:spcPts val="600"/>
              </a:spcBef>
              <a:spcAft>
                <a:spcPts val="0"/>
              </a:spcAft>
              <a:buSzPct val="102659"/>
              <a:buNone/>
            </a:pPr>
            <a:r>
              <a:rPr lang="en-US" sz="2400" dirty="0">
                <a:solidFill>
                  <a:srgbClr val="1B1B10"/>
                </a:solidFill>
              </a:rPr>
              <a:t>	</a:t>
            </a:r>
            <a:endParaRPr sz="2400" dirty="0">
              <a:solidFill>
                <a:srgbClr val="1B1B10"/>
              </a:solidFill>
            </a:endParaRPr>
          </a:p>
        </p:txBody>
      </p:sp>
      <p:sp>
        <p:nvSpPr>
          <p:cNvPr id="192" name="Google Shape;192;p8"/>
          <p:cNvSpPr/>
          <p:nvPr/>
        </p:nvSpPr>
        <p:spPr>
          <a:xfrm rot="5400000">
            <a:off x="286096" y="2676782"/>
            <a:ext cx="819196" cy="763797"/>
          </a:xfrm>
          <a:prstGeom prst="chevron">
            <a:avLst>
              <a:gd name="adj" fmla="val 50000"/>
            </a:avLst>
          </a:prstGeom>
          <a:blipFill rotWithShape="0">
            <a:blip r:embed="rId3">
              <a:alphaModFix/>
            </a:blip>
            <a:stretch>
              <a:fillRect/>
            </a:stretch>
          </a:blipFill>
          <a:ln w="12700" cap="flat" cmpd="sng">
            <a:solidFill>
              <a:srgbClr val="992F31"/>
            </a:solidFill>
            <a:prstDash val="solid"/>
            <a:round/>
            <a:headEnd type="none" w="sm" len="sm"/>
            <a:tailEnd type="none" w="sm" len="sm"/>
          </a:ln>
          <a:effectLst>
            <a:outerShdw blurRad="101600" dist="25400" dir="4800000" sx="103000" sy="103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ustria" panose="020B0604020202020204" charset="0"/>
            </a:endParaRPr>
          </a:p>
        </p:txBody>
      </p:sp>
      <p:sp>
        <p:nvSpPr>
          <p:cNvPr id="193" name="Google Shape;193;p8"/>
          <p:cNvSpPr txBox="1"/>
          <p:nvPr/>
        </p:nvSpPr>
        <p:spPr>
          <a:xfrm>
            <a:off x="194527" y="2994778"/>
            <a:ext cx="1091138" cy="366875"/>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600" b="0" i="0" u="none" strike="noStrike" cap="none" dirty="0">
                <a:solidFill>
                  <a:srgbClr val="FFFFFF"/>
                </a:solidFill>
                <a:latin typeface="Lustria" panose="020B0604020202020204" charset="0"/>
                <a:sym typeface="Arial"/>
              </a:rPr>
              <a:t>1. </a:t>
            </a:r>
            <a:endParaRPr sz="1600" b="0" i="0" u="none" strike="noStrike" cap="none" dirty="0">
              <a:solidFill>
                <a:srgbClr val="FFFFFF"/>
              </a:solidFill>
              <a:latin typeface="Lustria" panose="020B0604020202020204" charset="0"/>
              <a:sym typeface="Arial"/>
            </a:endParaRPr>
          </a:p>
        </p:txBody>
      </p:sp>
      <p:sp>
        <p:nvSpPr>
          <p:cNvPr id="194" name="Google Shape;194;p8"/>
          <p:cNvSpPr/>
          <p:nvPr/>
        </p:nvSpPr>
        <p:spPr>
          <a:xfrm rot="5400000">
            <a:off x="4771531" y="-1044855"/>
            <a:ext cx="459525" cy="7847397"/>
          </a:xfrm>
          <a:prstGeom prst="round2SameRect">
            <a:avLst>
              <a:gd name="adj1" fmla="val 16667"/>
              <a:gd name="adj2" fmla="val 0"/>
            </a:avLst>
          </a:prstGeom>
          <a:solidFill>
            <a:schemeClr val="lt1">
              <a:alpha val="89803"/>
            </a:schemeClr>
          </a:solidFill>
          <a:ln w="12700" cap="flat" cmpd="sng">
            <a:solidFill>
              <a:srgbClr val="992F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ustria" panose="020B0604020202020204" charset="0"/>
            </a:endParaRPr>
          </a:p>
        </p:txBody>
      </p:sp>
      <p:sp>
        <p:nvSpPr>
          <p:cNvPr id="195" name="Google Shape;195;p8"/>
          <p:cNvSpPr txBox="1"/>
          <p:nvPr/>
        </p:nvSpPr>
        <p:spPr>
          <a:xfrm>
            <a:off x="1077594" y="2477565"/>
            <a:ext cx="7658761" cy="916232"/>
          </a:xfrm>
          <a:prstGeom prst="rect">
            <a:avLst/>
          </a:prstGeom>
          <a:noFill/>
          <a:ln>
            <a:noFill/>
          </a:ln>
        </p:spPr>
        <p:txBody>
          <a:bodyPr spcFirstLastPara="1" wrap="square" lIns="99550" tIns="8875" rIns="8875" bIns="8875" anchor="ctr" anchorCtr="0">
            <a:noAutofit/>
          </a:bodyPr>
          <a:lstStyle/>
          <a:p>
            <a:pPr marL="114300" marR="0" lvl="1" indent="-114300" algn="l" rtl="0">
              <a:lnSpc>
                <a:spcPct val="90000"/>
              </a:lnSpc>
              <a:spcBef>
                <a:spcPts val="0"/>
              </a:spcBef>
              <a:spcAft>
                <a:spcPts val="0"/>
              </a:spcAft>
              <a:buClr>
                <a:srgbClr val="1B1B10"/>
              </a:buClr>
              <a:buSzPts val="1400"/>
              <a:buFont typeface="Arial"/>
              <a:buChar char="•"/>
            </a:pPr>
            <a:r>
              <a:rPr lang="en-US" sz="1600" b="0" i="0" u="none" strike="noStrike" cap="none" dirty="0">
                <a:solidFill>
                  <a:srgbClr val="1B1B10"/>
                </a:solidFill>
                <a:latin typeface="Lustria" panose="020B0604020202020204" charset="0"/>
                <a:sym typeface="Arial"/>
              </a:rPr>
              <a:t>H can be applied to a block of data of any size.</a:t>
            </a:r>
            <a:endParaRPr sz="1600" b="0" i="0" u="none" strike="noStrike" cap="none" dirty="0">
              <a:solidFill>
                <a:schemeClr val="lt1"/>
              </a:solidFill>
              <a:latin typeface="Lustria" panose="020B0604020202020204" charset="0"/>
              <a:sym typeface="Arial"/>
            </a:endParaRPr>
          </a:p>
        </p:txBody>
      </p:sp>
      <p:sp>
        <p:nvSpPr>
          <p:cNvPr id="196" name="Google Shape;196;p8"/>
          <p:cNvSpPr/>
          <p:nvPr/>
        </p:nvSpPr>
        <p:spPr>
          <a:xfrm rot="5400000">
            <a:off x="285823" y="3305790"/>
            <a:ext cx="829763" cy="763797"/>
          </a:xfrm>
          <a:prstGeom prst="chevron">
            <a:avLst>
              <a:gd name="adj" fmla="val 50000"/>
            </a:avLst>
          </a:prstGeom>
          <a:blipFill rotWithShape="0">
            <a:blip r:embed="rId3">
              <a:alphaModFix/>
            </a:blip>
            <a:stretch>
              <a:fillRect/>
            </a:stretch>
          </a:blipFill>
          <a:ln w="12700" cap="flat" cmpd="sng">
            <a:solidFill>
              <a:srgbClr val="992F31"/>
            </a:solidFill>
            <a:prstDash val="solid"/>
            <a:round/>
            <a:headEnd type="none" w="sm" len="sm"/>
            <a:tailEnd type="none" w="sm" len="sm"/>
          </a:ln>
          <a:effectLst>
            <a:outerShdw blurRad="101600" dist="25400" dir="4800000" sx="103000" sy="103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ustria" panose="020B0604020202020204" charset="0"/>
            </a:endParaRPr>
          </a:p>
        </p:txBody>
      </p:sp>
      <p:sp>
        <p:nvSpPr>
          <p:cNvPr id="197" name="Google Shape;197;p8"/>
          <p:cNvSpPr txBox="1"/>
          <p:nvPr/>
        </p:nvSpPr>
        <p:spPr>
          <a:xfrm>
            <a:off x="181389" y="3556891"/>
            <a:ext cx="1091138" cy="446625"/>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600" b="0" i="0" u="none" strike="noStrike" cap="none" dirty="0">
                <a:solidFill>
                  <a:srgbClr val="FFFFFF"/>
                </a:solidFill>
                <a:latin typeface="Lustria" panose="020B0604020202020204" charset="0"/>
                <a:sym typeface="Arial"/>
              </a:rPr>
              <a:t>2.</a:t>
            </a:r>
            <a:endParaRPr sz="1600" dirty="0">
              <a:latin typeface="Lustria" panose="020B0604020202020204" charset="0"/>
            </a:endParaRPr>
          </a:p>
        </p:txBody>
      </p:sp>
      <p:sp>
        <p:nvSpPr>
          <p:cNvPr id="198" name="Google Shape;198;p8"/>
          <p:cNvSpPr/>
          <p:nvPr/>
        </p:nvSpPr>
        <p:spPr>
          <a:xfrm rot="5400000">
            <a:off x="4771531" y="-408891"/>
            <a:ext cx="459525" cy="7847397"/>
          </a:xfrm>
          <a:prstGeom prst="round2SameRect">
            <a:avLst>
              <a:gd name="adj1" fmla="val 16667"/>
              <a:gd name="adj2" fmla="val 0"/>
            </a:avLst>
          </a:prstGeom>
          <a:solidFill>
            <a:schemeClr val="lt1">
              <a:alpha val="89803"/>
            </a:schemeClr>
          </a:solidFill>
          <a:ln w="12700" cap="flat" cmpd="sng">
            <a:solidFill>
              <a:srgbClr val="992F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ustria" panose="020B0604020202020204" charset="0"/>
            </a:endParaRPr>
          </a:p>
        </p:txBody>
      </p:sp>
      <p:sp>
        <p:nvSpPr>
          <p:cNvPr id="199" name="Google Shape;199;p8"/>
          <p:cNvSpPr txBox="1"/>
          <p:nvPr/>
        </p:nvSpPr>
        <p:spPr>
          <a:xfrm>
            <a:off x="1241265" y="3106420"/>
            <a:ext cx="7495090" cy="860650"/>
          </a:xfrm>
          <a:prstGeom prst="rect">
            <a:avLst/>
          </a:prstGeom>
          <a:noFill/>
          <a:ln>
            <a:noFill/>
          </a:ln>
        </p:spPr>
        <p:txBody>
          <a:bodyPr spcFirstLastPara="1" wrap="square" lIns="99550" tIns="8875" rIns="8875" bIns="8875" anchor="ctr" anchorCtr="0">
            <a:noAutofit/>
          </a:bodyPr>
          <a:lstStyle/>
          <a:p>
            <a:pPr marL="114300" marR="0" lvl="1" indent="-114300" algn="l" rtl="0">
              <a:lnSpc>
                <a:spcPct val="90000"/>
              </a:lnSpc>
              <a:spcBef>
                <a:spcPts val="0"/>
              </a:spcBef>
              <a:spcAft>
                <a:spcPts val="0"/>
              </a:spcAft>
              <a:buClr>
                <a:srgbClr val="1B1B10"/>
              </a:buClr>
              <a:buSzPts val="1400"/>
              <a:buFont typeface="Arial"/>
              <a:buChar char="•"/>
            </a:pPr>
            <a:r>
              <a:rPr lang="en-US" sz="1600" b="0" i="0" u="none" strike="noStrike" cap="none" dirty="0">
                <a:solidFill>
                  <a:srgbClr val="1B1B10"/>
                </a:solidFill>
                <a:latin typeface="Lustria" panose="020B0604020202020204" charset="0"/>
                <a:sym typeface="Arial"/>
              </a:rPr>
              <a:t> H produces a fixed-length output.</a:t>
            </a:r>
            <a:endParaRPr sz="1600" dirty="0">
              <a:latin typeface="Lustria" panose="020B0604020202020204" charset="0"/>
            </a:endParaRPr>
          </a:p>
        </p:txBody>
      </p:sp>
      <p:sp>
        <p:nvSpPr>
          <p:cNvPr id="200" name="Google Shape;200;p8"/>
          <p:cNvSpPr/>
          <p:nvPr/>
        </p:nvSpPr>
        <p:spPr>
          <a:xfrm rot="5400000">
            <a:off x="286083" y="3948138"/>
            <a:ext cx="819220" cy="763797"/>
          </a:xfrm>
          <a:prstGeom prst="chevron">
            <a:avLst>
              <a:gd name="adj" fmla="val 50000"/>
            </a:avLst>
          </a:prstGeom>
          <a:blipFill rotWithShape="0">
            <a:blip r:embed="rId3">
              <a:alphaModFix/>
            </a:blip>
            <a:stretch>
              <a:fillRect/>
            </a:stretch>
          </a:blipFill>
          <a:ln w="12700" cap="flat" cmpd="sng">
            <a:solidFill>
              <a:srgbClr val="992F31"/>
            </a:solidFill>
            <a:prstDash val="solid"/>
            <a:round/>
            <a:headEnd type="none" w="sm" len="sm"/>
            <a:tailEnd type="none" w="sm" len="sm"/>
          </a:ln>
          <a:effectLst>
            <a:outerShdw blurRad="101600" dist="25400" dir="4800000" sx="103000" sy="103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ustria" panose="020B0604020202020204" charset="0"/>
            </a:endParaRPr>
          </a:p>
        </p:txBody>
      </p:sp>
      <p:sp>
        <p:nvSpPr>
          <p:cNvPr id="201" name="Google Shape;201;p8"/>
          <p:cNvSpPr txBox="1"/>
          <p:nvPr/>
        </p:nvSpPr>
        <p:spPr>
          <a:xfrm rot="248492">
            <a:off x="179713" y="4219000"/>
            <a:ext cx="1091138" cy="494873"/>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600" b="0" i="0" u="none" strike="noStrike" cap="none" dirty="0">
                <a:solidFill>
                  <a:srgbClr val="FFFFFF"/>
                </a:solidFill>
                <a:latin typeface="Lustria" panose="020B0604020202020204" charset="0"/>
                <a:sym typeface="Arial"/>
              </a:rPr>
              <a:t>3. </a:t>
            </a:r>
            <a:endParaRPr sz="1600" dirty="0">
              <a:latin typeface="Lustria" panose="020B0604020202020204" charset="0"/>
            </a:endParaRPr>
          </a:p>
        </p:txBody>
      </p:sp>
      <p:sp>
        <p:nvSpPr>
          <p:cNvPr id="202" name="Google Shape;202;p8"/>
          <p:cNvSpPr/>
          <p:nvPr/>
        </p:nvSpPr>
        <p:spPr>
          <a:xfrm rot="5400000">
            <a:off x="4751994" y="218898"/>
            <a:ext cx="498597" cy="7847397"/>
          </a:xfrm>
          <a:prstGeom prst="round2SameRect">
            <a:avLst>
              <a:gd name="adj1" fmla="val 16667"/>
              <a:gd name="adj2" fmla="val 0"/>
            </a:avLst>
          </a:prstGeom>
          <a:solidFill>
            <a:schemeClr val="lt1">
              <a:alpha val="89803"/>
            </a:schemeClr>
          </a:solidFill>
          <a:ln w="12700" cap="flat" cmpd="sng">
            <a:solidFill>
              <a:srgbClr val="992F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ustria" panose="020B0604020202020204" charset="0"/>
            </a:endParaRPr>
          </a:p>
        </p:txBody>
      </p:sp>
      <p:sp>
        <p:nvSpPr>
          <p:cNvPr id="203" name="Google Shape;203;p8"/>
          <p:cNvSpPr txBox="1"/>
          <p:nvPr/>
        </p:nvSpPr>
        <p:spPr>
          <a:xfrm>
            <a:off x="1077591" y="3878003"/>
            <a:ext cx="7658764" cy="588102"/>
          </a:xfrm>
          <a:prstGeom prst="rect">
            <a:avLst/>
          </a:prstGeom>
          <a:noFill/>
          <a:ln>
            <a:noFill/>
          </a:ln>
        </p:spPr>
        <p:txBody>
          <a:bodyPr spcFirstLastPara="1" wrap="square" lIns="99550" tIns="8875" rIns="8875" bIns="8875" anchor="ctr" anchorCtr="0">
            <a:noAutofit/>
          </a:bodyPr>
          <a:lstStyle/>
          <a:p>
            <a:pPr marL="114300" marR="0" lvl="1" indent="-114300" algn="l" rtl="0">
              <a:lnSpc>
                <a:spcPct val="90000"/>
              </a:lnSpc>
              <a:spcBef>
                <a:spcPts val="0"/>
              </a:spcBef>
              <a:spcAft>
                <a:spcPts val="0"/>
              </a:spcAft>
              <a:buClr>
                <a:srgbClr val="1B1B10"/>
              </a:buClr>
              <a:buSzPts val="1400"/>
              <a:buFont typeface="Arial"/>
              <a:buChar char="•"/>
            </a:pPr>
            <a:r>
              <a:rPr lang="en-US" sz="1600" b="0" i="0" u="none" strike="noStrike" cap="none" dirty="0">
                <a:solidFill>
                  <a:srgbClr val="1B1B10"/>
                </a:solidFill>
                <a:latin typeface="Lustria" panose="020B0604020202020204" charset="0"/>
                <a:sym typeface="Arial"/>
              </a:rPr>
              <a:t>H(x) is </a:t>
            </a:r>
            <a:r>
              <a:rPr lang="en-US" sz="1600" b="0" i="0" u="none" strike="noStrike" cap="none" dirty="0" smtClean="0">
                <a:solidFill>
                  <a:srgbClr val="1B1B10"/>
                </a:solidFill>
                <a:latin typeface="Lustria" panose="020B0604020202020204" charset="0"/>
                <a:sym typeface="Arial"/>
              </a:rPr>
              <a:t>easy </a:t>
            </a:r>
            <a:r>
              <a:rPr lang="en-US" sz="1600" b="0" i="0" u="none" strike="noStrike" cap="none" dirty="0">
                <a:solidFill>
                  <a:srgbClr val="1B1B10"/>
                </a:solidFill>
                <a:latin typeface="Lustria" panose="020B0604020202020204" charset="0"/>
                <a:sym typeface="Arial"/>
              </a:rPr>
              <a:t>to compute for any given x, making both hardware and software implementations practical.</a:t>
            </a:r>
            <a:endParaRPr sz="1600" dirty="0">
              <a:latin typeface="Lustria" panose="020B0604020202020204" charset="0"/>
            </a:endParaRPr>
          </a:p>
        </p:txBody>
      </p:sp>
      <p:sp>
        <p:nvSpPr>
          <p:cNvPr id="204" name="Google Shape;204;p8"/>
          <p:cNvSpPr/>
          <p:nvPr/>
        </p:nvSpPr>
        <p:spPr>
          <a:xfrm rot="5400000">
            <a:off x="263571" y="4624297"/>
            <a:ext cx="895132" cy="763797"/>
          </a:xfrm>
          <a:prstGeom prst="chevron">
            <a:avLst>
              <a:gd name="adj" fmla="val 50000"/>
            </a:avLst>
          </a:prstGeom>
          <a:blipFill rotWithShape="0">
            <a:blip r:embed="rId3">
              <a:alphaModFix/>
            </a:blip>
            <a:stretch>
              <a:fillRect/>
            </a:stretch>
          </a:blipFill>
          <a:ln w="12700" cap="flat" cmpd="sng">
            <a:solidFill>
              <a:srgbClr val="992F31"/>
            </a:solidFill>
            <a:prstDash val="solid"/>
            <a:round/>
            <a:headEnd type="none" w="sm" len="sm"/>
            <a:tailEnd type="none" w="sm" len="sm"/>
          </a:ln>
          <a:effectLst>
            <a:outerShdw blurRad="101600" dist="25400" dir="4800000" sx="103000" sy="103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ustria" panose="020B0604020202020204" charset="0"/>
            </a:endParaRPr>
          </a:p>
        </p:txBody>
      </p:sp>
      <p:sp>
        <p:nvSpPr>
          <p:cNvPr id="205" name="Google Shape;205;p8"/>
          <p:cNvSpPr txBox="1"/>
          <p:nvPr/>
        </p:nvSpPr>
        <p:spPr>
          <a:xfrm rot="227043">
            <a:off x="178406" y="4843976"/>
            <a:ext cx="1091138" cy="494873"/>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600" b="0" i="0" u="none" strike="noStrike" cap="none" dirty="0">
                <a:solidFill>
                  <a:srgbClr val="FFFFFF"/>
                </a:solidFill>
                <a:latin typeface="Lustria" panose="020B0604020202020204" charset="0"/>
                <a:sym typeface="Arial"/>
              </a:rPr>
              <a:t>4.</a:t>
            </a:r>
            <a:endParaRPr sz="1600" dirty="0">
              <a:latin typeface="Lustria" panose="020B0604020202020204" charset="0"/>
            </a:endParaRPr>
          </a:p>
        </p:txBody>
      </p:sp>
      <p:sp>
        <p:nvSpPr>
          <p:cNvPr id="206" name="Google Shape;206;p8"/>
          <p:cNvSpPr/>
          <p:nvPr/>
        </p:nvSpPr>
        <p:spPr>
          <a:xfrm rot="5400000">
            <a:off x="4640402" y="903299"/>
            <a:ext cx="721781" cy="7847397"/>
          </a:xfrm>
          <a:prstGeom prst="round2SameRect">
            <a:avLst>
              <a:gd name="adj1" fmla="val 16667"/>
              <a:gd name="adj2" fmla="val 0"/>
            </a:avLst>
          </a:prstGeom>
          <a:solidFill>
            <a:schemeClr val="lt1">
              <a:alpha val="89803"/>
            </a:schemeClr>
          </a:solidFill>
          <a:ln w="12700" cap="flat" cmpd="sng">
            <a:solidFill>
              <a:srgbClr val="992F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ustria" panose="020B0604020202020204" charset="0"/>
            </a:endParaRPr>
          </a:p>
        </p:txBody>
      </p:sp>
      <p:sp>
        <p:nvSpPr>
          <p:cNvPr id="207" name="Google Shape;207;p8"/>
          <p:cNvSpPr txBox="1"/>
          <p:nvPr/>
        </p:nvSpPr>
        <p:spPr>
          <a:xfrm>
            <a:off x="1093035" y="4698378"/>
            <a:ext cx="7495090" cy="257533"/>
          </a:xfrm>
          <a:prstGeom prst="rect">
            <a:avLst/>
          </a:prstGeom>
          <a:noFill/>
          <a:ln>
            <a:noFill/>
          </a:ln>
        </p:spPr>
        <p:txBody>
          <a:bodyPr spcFirstLastPara="1" wrap="square" lIns="99550" tIns="8875" rIns="8875" bIns="8875" anchor="ctr" anchorCtr="0">
            <a:noAutofit/>
          </a:bodyPr>
          <a:lstStyle/>
          <a:p>
            <a:pPr marL="114300" marR="0" lvl="1" indent="-114300" algn="l" rtl="0">
              <a:lnSpc>
                <a:spcPct val="90000"/>
              </a:lnSpc>
              <a:spcBef>
                <a:spcPts val="0"/>
              </a:spcBef>
              <a:spcAft>
                <a:spcPts val="0"/>
              </a:spcAft>
              <a:buClr>
                <a:srgbClr val="1B1B10"/>
              </a:buClr>
              <a:buSzPts val="1400"/>
              <a:buFont typeface="Arial"/>
              <a:buChar char="•"/>
            </a:pPr>
            <a:r>
              <a:rPr lang="en-US" sz="1600" b="0" i="0" u="none" strike="noStrike" cap="none" dirty="0">
                <a:solidFill>
                  <a:srgbClr val="1B1B10"/>
                </a:solidFill>
                <a:latin typeface="Lustria" panose="020B0604020202020204" charset="0"/>
                <a:sym typeface="Arial"/>
              </a:rPr>
              <a:t> For any given code h, it is computationally infeasible to find x such that H(x) = h. A hash function with this property is referred to as  one-way or </a:t>
            </a:r>
            <a:r>
              <a:rPr lang="en-US" sz="1600" b="0" i="0" u="none" strike="noStrike" cap="none" dirty="0" smtClean="0">
                <a:solidFill>
                  <a:srgbClr val="1B1B10"/>
                </a:solidFill>
                <a:latin typeface="Lustria" panose="020B0604020202020204" charset="0"/>
                <a:sym typeface="Arial"/>
              </a:rPr>
              <a:t>preimage </a:t>
            </a:r>
            <a:r>
              <a:rPr lang="en-US" sz="1600" b="0" i="0" u="none" strike="noStrike" cap="none" dirty="0">
                <a:solidFill>
                  <a:srgbClr val="1B1B10"/>
                </a:solidFill>
                <a:latin typeface="Lustria" panose="020B0604020202020204" charset="0"/>
                <a:sym typeface="Arial"/>
              </a:rPr>
              <a:t>resistant.</a:t>
            </a:r>
            <a:endParaRPr sz="1600" dirty="0">
              <a:latin typeface="Lustria" panose="020B0604020202020204" charset="0"/>
            </a:endParaRPr>
          </a:p>
        </p:txBody>
      </p:sp>
      <p:sp>
        <p:nvSpPr>
          <p:cNvPr id="208" name="Google Shape;208;p8"/>
          <p:cNvSpPr/>
          <p:nvPr/>
        </p:nvSpPr>
        <p:spPr>
          <a:xfrm rot="5400000">
            <a:off x="204211" y="5402735"/>
            <a:ext cx="982962" cy="763797"/>
          </a:xfrm>
          <a:prstGeom prst="chevron">
            <a:avLst>
              <a:gd name="adj" fmla="val 50000"/>
            </a:avLst>
          </a:prstGeom>
          <a:blipFill rotWithShape="0">
            <a:blip r:embed="rId3">
              <a:alphaModFix/>
            </a:blip>
            <a:stretch>
              <a:fillRect/>
            </a:stretch>
          </a:blipFill>
          <a:ln w="12700" cap="flat" cmpd="sng">
            <a:solidFill>
              <a:srgbClr val="992F31"/>
            </a:solidFill>
            <a:prstDash val="solid"/>
            <a:round/>
            <a:headEnd type="none" w="sm" len="sm"/>
            <a:tailEnd type="none" w="sm" len="sm"/>
          </a:ln>
          <a:effectLst>
            <a:outerShdw blurRad="101600" dist="25400" dir="4800000" sx="103000" sy="103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ustria" panose="020B0604020202020204" charset="0"/>
            </a:endParaRPr>
          </a:p>
        </p:txBody>
      </p:sp>
      <p:sp>
        <p:nvSpPr>
          <p:cNvPr id="209" name="Google Shape;209;p8"/>
          <p:cNvSpPr txBox="1"/>
          <p:nvPr/>
        </p:nvSpPr>
        <p:spPr>
          <a:xfrm>
            <a:off x="178406" y="5593511"/>
            <a:ext cx="1091138" cy="561811"/>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600" b="0" i="0" u="none" strike="noStrike" cap="none" dirty="0">
                <a:solidFill>
                  <a:srgbClr val="FFFFFF"/>
                </a:solidFill>
                <a:latin typeface="Lustria" panose="020B0604020202020204" charset="0"/>
                <a:sym typeface="Arial"/>
              </a:rPr>
              <a:t>5.</a:t>
            </a:r>
            <a:endParaRPr sz="1600" dirty="0">
              <a:latin typeface="Lustria" panose="020B0604020202020204" charset="0"/>
            </a:endParaRPr>
          </a:p>
        </p:txBody>
      </p:sp>
      <p:sp>
        <p:nvSpPr>
          <p:cNvPr id="210" name="Google Shape;210;p8"/>
          <p:cNvSpPr/>
          <p:nvPr/>
        </p:nvSpPr>
        <p:spPr>
          <a:xfrm rot="5400000">
            <a:off x="4611320" y="1744902"/>
            <a:ext cx="779943" cy="7847397"/>
          </a:xfrm>
          <a:prstGeom prst="round2SameRect">
            <a:avLst>
              <a:gd name="adj1" fmla="val 16667"/>
              <a:gd name="adj2" fmla="val 0"/>
            </a:avLst>
          </a:prstGeom>
          <a:solidFill>
            <a:schemeClr val="lt1">
              <a:alpha val="89803"/>
            </a:schemeClr>
          </a:solidFill>
          <a:ln w="12700" cap="flat" cmpd="sng">
            <a:solidFill>
              <a:srgbClr val="992F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Lustria" panose="020B0604020202020204" charset="0"/>
            </a:endParaRPr>
          </a:p>
        </p:txBody>
      </p:sp>
      <p:sp>
        <p:nvSpPr>
          <p:cNvPr id="215" name="Google Shape;215;p8"/>
          <p:cNvSpPr txBox="1"/>
          <p:nvPr/>
        </p:nvSpPr>
        <p:spPr>
          <a:xfrm>
            <a:off x="1066538" y="5254624"/>
            <a:ext cx="7884950" cy="869619"/>
          </a:xfrm>
          <a:prstGeom prst="rect">
            <a:avLst/>
          </a:prstGeom>
          <a:noFill/>
          <a:ln>
            <a:noFill/>
          </a:ln>
        </p:spPr>
        <p:txBody>
          <a:bodyPr spcFirstLastPara="1" wrap="square" lIns="99550" tIns="8875" rIns="8875" bIns="8875" anchor="ctr" anchorCtr="0">
            <a:noAutofit/>
          </a:bodyPr>
          <a:lstStyle/>
          <a:p>
            <a:pPr marL="114300" marR="0" lvl="1" indent="-114300" algn="l" rtl="0">
              <a:lnSpc>
                <a:spcPct val="90000"/>
              </a:lnSpc>
              <a:spcBef>
                <a:spcPts val="0"/>
              </a:spcBef>
              <a:spcAft>
                <a:spcPts val="0"/>
              </a:spcAft>
              <a:buClr>
                <a:srgbClr val="1B1B10"/>
              </a:buClr>
              <a:buSzPts val="1400"/>
              <a:buFont typeface="Arial"/>
              <a:buChar char="•"/>
            </a:pPr>
            <a:r>
              <a:rPr lang="en-US" sz="1600" b="0" i="0" u="none" strike="noStrike" cap="none" dirty="0">
                <a:solidFill>
                  <a:srgbClr val="1B1B10"/>
                </a:solidFill>
                <a:latin typeface="Lustria" panose="020B0604020202020204" charset="0"/>
                <a:sym typeface="Arial"/>
              </a:rPr>
              <a:t> It is computationally infeasible to find any pair (x, y) such that H(x) = H(y).</a:t>
            </a:r>
            <a:endParaRPr sz="1600" dirty="0">
              <a:latin typeface="Lustria" panose="020B0604020202020204" charset="0"/>
            </a:endParaRPr>
          </a:p>
          <a:p>
            <a:pPr marL="114300" marR="0" lvl="1" indent="-114300" algn="l" rtl="0">
              <a:lnSpc>
                <a:spcPct val="90000"/>
              </a:lnSpc>
              <a:spcBef>
                <a:spcPts val="210"/>
              </a:spcBef>
              <a:spcAft>
                <a:spcPts val="0"/>
              </a:spcAft>
              <a:buClr>
                <a:srgbClr val="1B1B10"/>
              </a:buClr>
              <a:buSzPts val="1400"/>
              <a:buFont typeface="Arial"/>
              <a:buChar char="•"/>
            </a:pPr>
            <a:r>
              <a:rPr lang="en-US" sz="1600" b="0" i="0" u="none" strike="noStrike" cap="none" dirty="0">
                <a:solidFill>
                  <a:srgbClr val="1B1B10"/>
                </a:solidFill>
                <a:latin typeface="Lustria" panose="020B0604020202020204" charset="0"/>
                <a:sym typeface="Arial"/>
              </a:rPr>
              <a:t>A hash function with this property is referred to as  collision resistant. This is sometimes referred to as strong collision resistant.</a:t>
            </a:r>
            <a:endParaRPr sz="1600" dirty="0">
              <a:latin typeface="Lustria" panose="020B0604020202020204" charset="0"/>
            </a:endParaRPr>
          </a:p>
        </p:txBody>
      </p:sp>
      <p:sp>
        <p:nvSpPr>
          <p:cNvPr id="216" name="Google Shape;216;p8"/>
          <p:cNvSpPr txBox="1">
            <a:spLocks noGrp="1"/>
          </p:cNvSpPr>
          <p:nvPr>
            <p:ph type="ftr" idx="11"/>
          </p:nvPr>
        </p:nvSpPr>
        <p:spPr>
          <a:xfrm>
            <a:off x="-1" y="6596547"/>
            <a:ext cx="6871855" cy="26145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dirty="0"/>
              <a:t>© 2017 Pearson Education, Inc., </a:t>
            </a:r>
            <a:r>
              <a:rPr lang="en-US" dirty="0"/>
              <a:t> </a:t>
            </a:r>
            <a:r>
              <a:rPr lang="en-US" sz="1100" dirty="0" smtClean="0"/>
              <a:t>Hoboken</a:t>
            </a:r>
            <a:r>
              <a:rPr lang="en-US" sz="1100" dirty="0"/>
              <a:t>, NJ. All rights reserved.           </a:t>
            </a:r>
            <a:endParaRPr sz="1100" dirty="0"/>
          </a:p>
        </p:txBody>
      </p:sp>
    </p:spTree>
    <p:extLst>
      <p:ext uri="{BB962C8B-B14F-4D97-AF65-F5344CB8AC3E}">
        <p14:creationId xmlns:p14="http://schemas.microsoft.com/office/powerpoint/2010/main" val="21781641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0" y="62753"/>
            <a:ext cx="9144000"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dirty="0" smtClean="0"/>
              <a:t>Hash Function Properties</a:t>
            </a:r>
            <a:endParaRPr dirty="0"/>
          </a:p>
        </p:txBody>
      </p:sp>
      <p:sp>
        <p:nvSpPr>
          <p:cNvPr id="175" name="Google Shape;175;p6"/>
          <p:cNvSpPr txBox="1">
            <a:spLocks noGrp="1"/>
          </p:cNvSpPr>
          <p:nvPr>
            <p:ph type="body" idx="1"/>
          </p:nvPr>
        </p:nvSpPr>
        <p:spPr>
          <a:xfrm>
            <a:off x="429490" y="1828800"/>
            <a:ext cx="8160327" cy="4664075"/>
          </a:xfrm>
          <a:prstGeom prst="rect">
            <a:avLst/>
          </a:prstGeom>
          <a:noFill/>
          <a:ln>
            <a:noFill/>
          </a:ln>
        </p:spPr>
        <p:txBody>
          <a:bodyPr spcFirstLastPara="1" wrap="square" lIns="91425" tIns="45700" rIns="91425" bIns="45700" anchor="t" anchorCtr="0">
            <a:normAutofit fontScale="77500" lnSpcReduction="20000"/>
          </a:bodyPr>
          <a:lstStyle/>
          <a:p>
            <a:pPr marL="282575" lvl="0" indent="-282575">
              <a:spcBef>
                <a:spcPts val="0"/>
              </a:spcBef>
              <a:buClr>
                <a:srgbClr val="1B1B10"/>
              </a:buClr>
              <a:buSzPts val="2400"/>
            </a:pPr>
            <a:r>
              <a:rPr lang="en-US" dirty="0" smtClean="0">
                <a:solidFill>
                  <a:srgbClr val="1B1B10"/>
                </a:solidFill>
              </a:rPr>
              <a:t>The hash function must be:</a:t>
            </a:r>
          </a:p>
          <a:p>
            <a:pPr marL="747713" lvl="0">
              <a:spcBef>
                <a:spcPts val="0"/>
              </a:spcBef>
              <a:buClr>
                <a:srgbClr val="1B1B10"/>
              </a:buClr>
              <a:buSzPts val="2400"/>
              <a:buFont typeface="Wingdings" panose="05000000000000000000" pitchFamily="2" charset="2"/>
              <a:buChar char="ü"/>
            </a:pPr>
            <a:r>
              <a:rPr lang="en-US" b="1" dirty="0" smtClean="0"/>
              <a:t>Deterministic</a:t>
            </a:r>
            <a:r>
              <a:rPr lang="en-US" dirty="0" smtClean="0"/>
              <a:t>: a </a:t>
            </a:r>
            <a:r>
              <a:rPr lang="en-US" dirty="0"/>
              <a:t>given input will always produce the same </a:t>
            </a:r>
            <a:r>
              <a:rPr lang="en-US" dirty="0" smtClean="0"/>
              <a:t>output.</a:t>
            </a:r>
          </a:p>
          <a:p>
            <a:pPr marL="747713" lvl="0">
              <a:spcBef>
                <a:spcPts val="0"/>
              </a:spcBef>
              <a:buClr>
                <a:srgbClr val="1B1B10"/>
              </a:buClr>
              <a:buSzPts val="2400"/>
              <a:buFont typeface="Wingdings" panose="05000000000000000000" pitchFamily="2" charset="2"/>
              <a:buChar char="ü"/>
            </a:pPr>
            <a:r>
              <a:rPr lang="en-US" b="1" dirty="0" smtClean="0"/>
              <a:t>Irreversible (one way)</a:t>
            </a:r>
            <a:r>
              <a:rPr lang="en-US" dirty="0" smtClean="0"/>
              <a:t>: it </a:t>
            </a:r>
            <a:r>
              <a:rPr lang="en-US" dirty="0"/>
              <a:t>is impossible to determine the input that produced a given </a:t>
            </a:r>
            <a:r>
              <a:rPr lang="en-US" dirty="0" smtClean="0"/>
              <a:t>output.</a:t>
            </a:r>
          </a:p>
          <a:p>
            <a:pPr marL="747713" lvl="0">
              <a:spcBef>
                <a:spcPts val="0"/>
              </a:spcBef>
              <a:buClr>
                <a:srgbClr val="1B1B10"/>
              </a:buClr>
              <a:buSzPts val="2400"/>
              <a:buFont typeface="Wingdings" panose="05000000000000000000" pitchFamily="2" charset="2"/>
              <a:buChar char="ü"/>
            </a:pPr>
            <a:r>
              <a:rPr lang="en-US" b="1" dirty="0" smtClean="0"/>
              <a:t>With Fixed-size </a:t>
            </a:r>
            <a:r>
              <a:rPr lang="en-US" b="1" dirty="0"/>
              <a:t>output</a:t>
            </a:r>
            <a:r>
              <a:rPr lang="en-US" dirty="0"/>
              <a:t>: It produces a fixed-size output regardless of the input size. This property is essential because it enables efficient storage and retrieval of </a:t>
            </a:r>
            <a:r>
              <a:rPr lang="en-US" dirty="0" smtClean="0"/>
              <a:t>data.</a:t>
            </a:r>
          </a:p>
          <a:p>
            <a:pPr marL="747713" lvl="0">
              <a:spcBef>
                <a:spcPts val="0"/>
              </a:spcBef>
              <a:buClr>
                <a:srgbClr val="1B1B10"/>
              </a:buClr>
              <a:buSzPts val="2400"/>
              <a:buFont typeface="Wingdings" panose="05000000000000000000" pitchFamily="2" charset="2"/>
              <a:buChar char="ü"/>
            </a:pPr>
            <a:r>
              <a:rPr lang="en-US" b="1" dirty="0" smtClean="0"/>
              <a:t>Sensitive to </a:t>
            </a:r>
            <a:r>
              <a:rPr lang="en-US" b="1" dirty="0"/>
              <a:t>input changes</a:t>
            </a:r>
            <a:r>
              <a:rPr lang="en-US" dirty="0"/>
              <a:t>: A slight change in the input to a hash function should produce a significant difference in the output. </a:t>
            </a:r>
            <a:endParaRPr lang="en-US" dirty="0" smtClean="0"/>
          </a:p>
          <a:p>
            <a:pPr marL="747713" lvl="0">
              <a:spcBef>
                <a:spcPts val="0"/>
              </a:spcBef>
              <a:buClr>
                <a:srgbClr val="1B1B10"/>
              </a:buClr>
              <a:buSzPts val="2400"/>
              <a:buFont typeface="Wingdings" panose="05000000000000000000" pitchFamily="2" charset="2"/>
              <a:buChar char="ü"/>
            </a:pPr>
            <a:r>
              <a:rPr lang="en-US" b="1" dirty="0" smtClean="0"/>
              <a:t>Collision resistant</a:t>
            </a:r>
            <a:r>
              <a:rPr lang="en-US" dirty="0" smtClean="0"/>
              <a:t>: </a:t>
            </a:r>
            <a:r>
              <a:rPr lang="en-US" dirty="0"/>
              <a:t>A good hash function should be resistant to collisions, which occur when different inputs produce the same output. </a:t>
            </a:r>
            <a:endParaRPr lang="en-US" dirty="0" smtClean="0"/>
          </a:p>
          <a:p>
            <a:pPr marL="747713" lvl="0">
              <a:spcBef>
                <a:spcPts val="0"/>
              </a:spcBef>
              <a:buClr>
                <a:srgbClr val="1B1B10"/>
              </a:buClr>
              <a:buSzPts val="2400"/>
              <a:buFont typeface="Wingdings" panose="05000000000000000000" pitchFamily="2" charset="2"/>
              <a:buChar char="ü"/>
            </a:pPr>
            <a:r>
              <a:rPr lang="en-US" b="1" dirty="0" smtClean="0"/>
              <a:t>Efficient</a:t>
            </a:r>
            <a:r>
              <a:rPr lang="en-US" dirty="0" smtClean="0"/>
              <a:t>: </a:t>
            </a:r>
            <a:r>
              <a:rPr lang="en-US" dirty="0"/>
              <a:t>A hash function should be fast </a:t>
            </a:r>
            <a:r>
              <a:rPr lang="en-US" dirty="0" smtClean="0"/>
              <a:t>as </a:t>
            </a:r>
            <a:r>
              <a:rPr lang="en-US" dirty="0"/>
              <a:t>it is for real-time applications where speed is critical.</a:t>
            </a:r>
          </a:p>
          <a:p>
            <a:pPr marL="747713" lvl="0">
              <a:spcBef>
                <a:spcPts val="0"/>
              </a:spcBef>
              <a:buClr>
                <a:srgbClr val="1B1B10"/>
              </a:buClr>
              <a:buSzPts val="2400"/>
              <a:buFont typeface="Wingdings" panose="05000000000000000000" pitchFamily="2" charset="2"/>
              <a:buChar char="ü"/>
            </a:pPr>
            <a:endParaRPr lang="en-US" dirty="0" smtClean="0"/>
          </a:p>
          <a:p>
            <a:pPr marL="747713" lvl="0">
              <a:spcBef>
                <a:spcPts val="0"/>
              </a:spcBef>
              <a:buClr>
                <a:srgbClr val="1B1B10"/>
              </a:buClr>
              <a:buSzPts val="2400"/>
              <a:buFont typeface="Wingdings" panose="05000000000000000000" pitchFamily="2" charset="2"/>
              <a:buChar char="ü"/>
            </a:pPr>
            <a:endParaRPr dirty="0">
              <a:solidFill>
                <a:srgbClr val="1B1B10"/>
              </a:solidFill>
            </a:endParaRPr>
          </a:p>
        </p:txBody>
      </p:sp>
      <p:sp>
        <p:nvSpPr>
          <p:cNvPr id="176" name="Google Shape;176;p6"/>
          <p:cNvSpPr txBox="1">
            <a:spLocks noGrp="1"/>
          </p:cNvSpPr>
          <p:nvPr>
            <p:ph type="ftr" idx="11"/>
          </p:nvPr>
        </p:nvSpPr>
        <p:spPr>
          <a:xfrm>
            <a:off x="0" y="6492875"/>
            <a:ext cx="45720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26273405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9"/>
          <p:cNvSpPr txBox="1">
            <a:spLocks noGrp="1"/>
          </p:cNvSpPr>
          <p:nvPr>
            <p:ph type="title"/>
          </p:nvPr>
        </p:nvSpPr>
        <p:spPr>
          <a:xfrm>
            <a:off x="0" y="62753"/>
            <a:ext cx="9047018"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dirty="0"/>
              <a:t>Security of Hash Functions</a:t>
            </a:r>
            <a:endParaRPr dirty="0"/>
          </a:p>
        </p:txBody>
      </p:sp>
      <p:sp>
        <p:nvSpPr>
          <p:cNvPr id="223" name="Google Shape;223;p9"/>
          <p:cNvSpPr txBox="1">
            <a:spLocks noGrp="1"/>
          </p:cNvSpPr>
          <p:nvPr>
            <p:ph type="body" idx="1"/>
          </p:nvPr>
        </p:nvSpPr>
        <p:spPr>
          <a:xfrm>
            <a:off x="613208" y="2008909"/>
            <a:ext cx="7583488" cy="4297363"/>
          </a:xfrm>
          <a:prstGeom prst="rect">
            <a:avLst/>
          </a:prstGeom>
          <a:noFill/>
          <a:ln>
            <a:noFill/>
          </a:ln>
        </p:spPr>
        <p:txBody>
          <a:bodyPr spcFirstLastPara="1" wrap="square" lIns="91425" tIns="45700" rIns="91425" bIns="45700" anchor="t" anchorCtr="0">
            <a:normAutofit/>
          </a:bodyPr>
          <a:lstStyle/>
          <a:p>
            <a:pPr marL="282575" lvl="0" indent="-282575" algn="l" rtl="0">
              <a:spcBef>
                <a:spcPts val="0"/>
              </a:spcBef>
              <a:spcAft>
                <a:spcPts val="0"/>
              </a:spcAft>
              <a:buClr>
                <a:srgbClr val="1B1B10"/>
              </a:buClr>
              <a:buSzPts val="2400"/>
              <a:buChar char="•"/>
            </a:pPr>
            <a:r>
              <a:rPr lang="en-US" dirty="0">
                <a:solidFill>
                  <a:srgbClr val="1B1B10"/>
                </a:solidFill>
              </a:rPr>
              <a:t>There are two approaches to attacking a secure hash function:</a:t>
            </a:r>
            <a:endParaRPr dirty="0"/>
          </a:p>
          <a:p>
            <a:pPr marL="577850" lvl="1" indent="-295275" algn="l" rtl="0">
              <a:spcBef>
                <a:spcPts val="1200"/>
              </a:spcBef>
              <a:spcAft>
                <a:spcPts val="0"/>
              </a:spcAft>
              <a:buClr>
                <a:schemeClr val="dk1"/>
              </a:buClr>
              <a:buSzPts val="2200"/>
              <a:buChar char="•"/>
            </a:pPr>
            <a:r>
              <a:rPr lang="en-US" dirty="0" smtClean="0">
                <a:solidFill>
                  <a:srgbClr val="1B1B10"/>
                </a:solidFill>
              </a:rPr>
              <a:t>Cryptanalysis</a:t>
            </a:r>
            <a:endParaRPr dirty="0"/>
          </a:p>
          <a:p>
            <a:pPr marL="860425" lvl="2" indent="-282575" algn="l" rtl="0">
              <a:spcBef>
                <a:spcPts val="1200"/>
              </a:spcBef>
              <a:spcAft>
                <a:spcPts val="0"/>
              </a:spcAft>
              <a:buClr>
                <a:srgbClr val="1B1B10"/>
              </a:buClr>
              <a:buSzPts val="2000"/>
              <a:buChar char="•"/>
            </a:pPr>
            <a:r>
              <a:rPr lang="en-US" dirty="0">
                <a:solidFill>
                  <a:srgbClr val="1B1B10"/>
                </a:solidFill>
              </a:rPr>
              <a:t>Involves exploiting logical weaknesses in the algorithm</a:t>
            </a:r>
            <a:endParaRPr dirty="0"/>
          </a:p>
          <a:p>
            <a:pPr marL="577850" lvl="1" indent="-295275" algn="l" rtl="0">
              <a:spcBef>
                <a:spcPts val="1200"/>
              </a:spcBef>
              <a:spcAft>
                <a:spcPts val="0"/>
              </a:spcAft>
              <a:buClr>
                <a:schemeClr val="dk1"/>
              </a:buClr>
              <a:buSzPts val="2200"/>
              <a:buChar char="•"/>
            </a:pPr>
            <a:r>
              <a:rPr lang="en-US" dirty="0">
                <a:solidFill>
                  <a:srgbClr val="1B1B10"/>
                </a:solidFill>
              </a:rPr>
              <a:t>Brute-force attack</a:t>
            </a:r>
            <a:endParaRPr dirty="0"/>
          </a:p>
          <a:p>
            <a:pPr marL="860425" lvl="2" indent="-282575" algn="l" rtl="0">
              <a:spcBef>
                <a:spcPts val="1200"/>
              </a:spcBef>
              <a:spcAft>
                <a:spcPts val="0"/>
              </a:spcAft>
              <a:buClr>
                <a:srgbClr val="1B1B10"/>
              </a:buClr>
              <a:buSzPts val="2000"/>
              <a:buChar char="•"/>
            </a:pPr>
            <a:r>
              <a:rPr lang="en-US" dirty="0">
                <a:solidFill>
                  <a:srgbClr val="1B1B10"/>
                </a:solidFill>
              </a:rPr>
              <a:t>The strength of a hash function against this attack depends </a:t>
            </a:r>
            <a:r>
              <a:rPr lang="en-US" dirty="0" smtClean="0">
                <a:solidFill>
                  <a:srgbClr val="1B1B10"/>
                </a:solidFill>
              </a:rPr>
              <a:t>on </a:t>
            </a:r>
            <a:r>
              <a:rPr lang="en-US" dirty="0">
                <a:solidFill>
                  <a:srgbClr val="1B1B10"/>
                </a:solidFill>
              </a:rPr>
              <a:t>the length of the hash code produced by the </a:t>
            </a:r>
            <a:r>
              <a:rPr lang="en-US" dirty="0" smtClean="0">
                <a:solidFill>
                  <a:srgbClr val="1B1B10"/>
                </a:solidFill>
              </a:rPr>
              <a:t>algorithm</a:t>
            </a:r>
            <a:endParaRPr dirty="0">
              <a:solidFill>
                <a:srgbClr val="1B1B10"/>
              </a:solidFill>
            </a:endParaRPr>
          </a:p>
        </p:txBody>
      </p:sp>
      <p:pic>
        <p:nvPicPr>
          <p:cNvPr id="224" name="Google Shape;224;p9"/>
          <p:cNvPicPr preferRelativeResize="0"/>
          <p:nvPr/>
        </p:nvPicPr>
        <p:blipFill rotWithShape="1">
          <a:blip r:embed="rId3">
            <a:alphaModFix/>
          </a:blip>
          <a:srcRect/>
          <a:stretch/>
        </p:blipFill>
        <p:spPr>
          <a:xfrm rot="417017">
            <a:off x="7045262" y="5422088"/>
            <a:ext cx="1767697" cy="1270532"/>
          </a:xfrm>
          <a:prstGeom prst="rect">
            <a:avLst/>
          </a:prstGeom>
          <a:noFill/>
          <a:ln>
            <a:noFill/>
          </a:ln>
        </p:spPr>
      </p:pic>
      <p:sp>
        <p:nvSpPr>
          <p:cNvPr id="225" name="Google Shape;225;p9"/>
          <p:cNvSpPr txBox="1">
            <a:spLocks noGrp="1"/>
          </p:cNvSpPr>
          <p:nvPr>
            <p:ph type="ftr" idx="11"/>
          </p:nvPr>
        </p:nvSpPr>
        <p:spPr>
          <a:xfrm>
            <a:off x="0" y="6492875"/>
            <a:ext cx="5105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7834888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10"/>
          <p:cNvSpPr txBox="1">
            <a:spLocks noGrp="1"/>
          </p:cNvSpPr>
          <p:nvPr>
            <p:ph type="ftr" idx="11"/>
          </p:nvPr>
        </p:nvSpPr>
        <p:spPr>
          <a:xfrm>
            <a:off x="0" y="6492875"/>
            <a:ext cx="64770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2" name="Picture 1"/>
          <p:cNvPicPr>
            <a:picLocks noChangeAspect="1"/>
          </p:cNvPicPr>
          <p:nvPr/>
        </p:nvPicPr>
        <p:blipFill>
          <a:blip r:embed="rId3"/>
          <a:stretch>
            <a:fillRect/>
          </a:stretch>
        </p:blipFill>
        <p:spPr>
          <a:xfrm>
            <a:off x="222791" y="1505093"/>
            <a:ext cx="8666376" cy="3831406"/>
          </a:xfrm>
          <a:prstGeom prst="rect">
            <a:avLst/>
          </a:prstGeom>
        </p:spPr>
      </p:pic>
    </p:spTree>
    <p:extLst>
      <p:ext uri="{BB962C8B-B14F-4D97-AF65-F5344CB8AC3E}">
        <p14:creationId xmlns:p14="http://schemas.microsoft.com/office/powerpoint/2010/main" val="658754399"/>
      </p:ext>
    </p:extLst>
  </p:cSld>
  <p:clrMapOvr>
    <a:masterClrMapping/>
  </p:clrMapOvr>
  <p:transition spd="med">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1"/>
          <p:cNvSpPr txBox="1">
            <a:spLocks noGrp="1"/>
          </p:cNvSpPr>
          <p:nvPr>
            <p:ph type="title"/>
          </p:nvPr>
        </p:nvSpPr>
        <p:spPr>
          <a:xfrm>
            <a:off x="0" y="62753"/>
            <a:ext cx="9144000"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dirty="0" smtClean="0"/>
              <a:t>SHA Hash </a:t>
            </a:r>
            <a:r>
              <a:rPr lang="en-US" dirty="0"/>
              <a:t>function</a:t>
            </a:r>
            <a:endParaRPr dirty="0"/>
          </a:p>
        </p:txBody>
      </p:sp>
      <p:sp>
        <p:nvSpPr>
          <p:cNvPr id="239" name="Google Shape;239;p11"/>
          <p:cNvSpPr txBox="1">
            <a:spLocks noGrp="1"/>
          </p:cNvSpPr>
          <p:nvPr>
            <p:ph type="body" idx="1"/>
          </p:nvPr>
        </p:nvSpPr>
        <p:spPr>
          <a:xfrm>
            <a:off x="605270" y="1844675"/>
            <a:ext cx="7933460" cy="4648200"/>
          </a:xfrm>
          <a:prstGeom prst="rect">
            <a:avLst/>
          </a:prstGeom>
          <a:noFill/>
          <a:ln>
            <a:noFill/>
          </a:ln>
        </p:spPr>
        <p:txBody>
          <a:bodyPr spcFirstLastPara="1" wrap="square" lIns="91425" tIns="45700" rIns="91425" bIns="45700" anchor="t" anchorCtr="0">
            <a:normAutofit fontScale="85000" lnSpcReduction="10000"/>
          </a:bodyPr>
          <a:lstStyle/>
          <a:p>
            <a:pPr marL="282575" lvl="0" indent="-282575">
              <a:spcBef>
                <a:spcPts val="0"/>
              </a:spcBef>
              <a:buClr>
                <a:srgbClr val="1B1B10"/>
              </a:buClr>
              <a:buSzPct val="100000"/>
            </a:pPr>
            <a:r>
              <a:rPr lang="en-US" dirty="0">
                <a:solidFill>
                  <a:srgbClr val="1B1B10"/>
                </a:solidFill>
              </a:rPr>
              <a:t>Secure Hash </a:t>
            </a:r>
            <a:r>
              <a:rPr lang="en-US" dirty="0" smtClean="0">
                <a:solidFill>
                  <a:srgbClr val="1B1B10"/>
                </a:solidFill>
              </a:rPr>
              <a:t>Algorithm (SHA) </a:t>
            </a:r>
            <a:r>
              <a:rPr lang="en-US" dirty="0">
                <a:solidFill>
                  <a:srgbClr val="1B1B10"/>
                </a:solidFill>
              </a:rPr>
              <a:t>was developed by NIST and published as a federal information processing standard (FIPS 180) in 1993</a:t>
            </a:r>
            <a:endParaRPr dirty="0"/>
          </a:p>
          <a:p>
            <a:pPr marL="282575" lvl="0" indent="-282575" algn="l" rtl="0">
              <a:spcBef>
                <a:spcPts val="2000"/>
              </a:spcBef>
              <a:spcAft>
                <a:spcPts val="0"/>
              </a:spcAft>
              <a:buClr>
                <a:srgbClr val="1B1B10"/>
              </a:buClr>
              <a:buSzPct val="100000"/>
              <a:buChar char="•"/>
            </a:pPr>
            <a:r>
              <a:rPr lang="en-US" dirty="0">
                <a:solidFill>
                  <a:srgbClr val="1B1B10"/>
                </a:solidFill>
              </a:rPr>
              <a:t>Was revised in 1995 as SHA-1 and published as FIPS 180-1</a:t>
            </a:r>
            <a:endParaRPr dirty="0"/>
          </a:p>
          <a:p>
            <a:pPr marL="577850" lvl="1" indent="-295275">
              <a:buClr>
                <a:schemeClr val="dk1"/>
              </a:buClr>
              <a:buSzPct val="100000"/>
            </a:pPr>
            <a:r>
              <a:rPr lang="en-US" dirty="0">
                <a:solidFill>
                  <a:srgbClr val="1B1B10"/>
                </a:solidFill>
              </a:rPr>
              <a:t>The actual standards document is entitled “Secure Hash </a:t>
            </a:r>
            <a:r>
              <a:rPr lang="en-US" dirty="0" smtClean="0">
                <a:solidFill>
                  <a:srgbClr val="1B1B10"/>
                </a:solidFill>
              </a:rPr>
              <a:t>Standard”. SHA </a:t>
            </a:r>
            <a:r>
              <a:rPr lang="en-US" dirty="0">
                <a:solidFill>
                  <a:srgbClr val="1B1B10"/>
                </a:solidFill>
              </a:rPr>
              <a:t>is based on the hash function MD4</a:t>
            </a:r>
            <a:endParaRPr dirty="0"/>
          </a:p>
          <a:p>
            <a:pPr marL="282575" lvl="0" indent="-282575" algn="l" rtl="0">
              <a:spcBef>
                <a:spcPts val="2000"/>
              </a:spcBef>
              <a:spcAft>
                <a:spcPts val="0"/>
              </a:spcAft>
              <a:buClr>
                <a:srgbClr val="1B1B10"/>
              </a:buClr>
              <a:buSzPct val="100000"/>
              <a:buChar char="•"/>
            </a:pPr>
            <a:r>
              <a:rPr lang="en-US" dirty="0" smtClean="0">
                <a:solidFill>
                  <a:srgbClr val="1B1B10"/>
                </a:solidFill>
              </a:rPr>
              <a:t>Produces </a:t>
            </a:r>
            <a:r>
              <a:rPr lang="en-US" dirty="0">
                <a:solidFill>
                  <a:srgbClr val="1B1B10"/>
                </a:solidFill>
              </a:rPr>
              <a:t>160-bit hash values </a:t>
            </a:r>
            <a:endParaRPr dirty="0"/>
          </a:p>
          <a:p>
            <a:pPr marL="282575" lvl="0" indent="-282575" algn="l" rtl="0">
              <a:spcBef>
                <a:spcPts val="2000"/>
              </a:spcBef>
              <a:spcAft>
                <a:spcPts val="0"/>
              </a:spcAft>
              <a:buClr>
                <a:srgbClr val="1B1B10"/>
              </a:buClr>
              <a:buSzPct val="100000"/>
              <a:buChar char="•"/>
            </a:pPr>
            <a:r>
              <a:rPr lang="en-US" dirty="0">
                <a:solidFill>
                  <a:srgbClr val="1B1B10"/>
                </a:solidFill>
              </a:rPr>
              <a:t>In 2005 NIST announced the intention to phase out approval of SHA-1 and move to a reliance on SHA-2 by 2010</a:t>
            </a:r>
            <a:endParaRPr dirty="0">
              <a:solidFill>
                <a:srgbClr val="1B1B10"/>
              </a:solidFill>
            </a:endParaRPr>
          </a:p>
        </p:txBody>
      </p:sp>
      <p:sp>
        <p:nvSpPr>
          <p:cNvPr id="240" name="Google Shape;240;p11"/>
          <p:cNvSpPr txBox="1">
            <a:spLocks noGrp="1"/>
          </p:cNvSpPr>
          <p:nvPr>
            <p:ph type="ftr" idx="11"/>
          </p:nvPr>
        </p:nvSpPr>
        <p:spPr>
          <a:xfrm>
            <a:off x="0" y="6492875"/>
            <a:ext cx="5181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2956271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0" y="152401"/>
            <a:ext cx="9144000" cy="828328"/>
          </a:xfrm>
        </p:spPr>
        <p:txBody>
          <a:bodyPr/>
          <a:lstStyle/>
          <a:p>
            <a:pPr eaLnBrk="1" hangingPunct="1"/>
            <a:r>
              <a:rPr lang="en-US" altLang="en-US" sz="3200" b="1" dirty="0" smtClean="0"/>
              <a:t>Terminology Related to Asymmetric Encryption</a:t>
            </a:r>
            <a:endParaRPr lang="en-US" altLang="en-US" sz="4800" b="1" dirty="0" smtClean="0"/>
          </a:p>
        </p:txBody>
      </p:sp>
      <p:pic>
        <p:nvPicPr>
          <p:cNvPr id="7" name="Picture 6"/>
          <p:cNvPicPr>
            <a:picLocks noChangeAspect="1"/>
          </p:cNvPicPr>
          <p:nvPr/>
        </p:nvPicPr>
        <p:blipFill>
          <a:blip r:embed="rId3"/>
          <a:srcRect l="-3077" t="-2769" b="27667"/>
          <a:stretch>
            <a:fillRect/>
          </a:stretch>
        </p:blipFill>
        <p:spPr>
          <a:xfrm>
            <a:off x="395288" y="1340768"/>
            <a:ext cx="8425184" cy="5112568"/>
          </a:xfrm>
          <a:prstGeom prst="rect">
            <a:avLst/>
          </a:prstGeom>
          <a:solidFill>
            <a:schemeClr val="accent1">
              <a:lumMod val="60000"/>
              <a:lumOff val="40000"/>
            </a:schemeClr>
          </a:solidFill>
          <a:ln>
            <a:solidFill>
              <a:schemeClr val="tx1"/>
            </a:solidFill>
          </a:ln>
        </p:spPr>
      </p:pic>
    </p:spTree>
    <p:extLst>
      <p:ext uri="{BB962C8B-B14F-4D97-AF65-F5344CB8AC3E}">
        <p14:creationId xmlns:p14="http://schemas.microsoft.com/office/powerpoint/2010/main" val="3569425702"/>
      </p:ext>
    </p:extLst>
  </p:cSld>
  <p:clrMapOvr>
    <a:masterClrMapping/>
  </p:clrMapOvr>
  <p:transition>
    <p:dissolv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1"/>
          <p:cNvSpPr txBox="1">
            <a:spLocks noGrp="1"/>
          </p:cNvSpPr>
          <p:nvPr>
            <p:ph type="title"/>
          </p:nvPr>
        </p:nvSpPr>
        <p:spPr>
          <a:xfrm>
            <a:off x="0" y="62753"/>
            <a:ext cx="9144000"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dirty="0" smtClean="0"/>
              <a:t>Common Hash functions</a:t>
            </a:r>
            <a:endParaRPr dirty="0"/>
          </a:p>
        </p:txBody>
      </p:sp>
      <p:sp>
        <p:nvSpPr>
          <p:cNvPr id="239" name="Google Shape;239;p11"/>
          <p:cNvSpPr txBox="1">
            <a:spLocks noGrp="1"/>
          </p:cNvSpPr>
          <p:nvPr>
            <p:ph type="body" idx="1"/>
          </p:nvPr>
        </p:nvSpPr>
        <p:spPr>
          <a:xfrm>
            <a:off x="682481" y="1706134"/>
            <a:ext cx="8045882" cy="4648200"/>
          </a:xfrm>
          <a:prstGeom prst="rect">
            <a:avLst/>
          </a:prstGeom>
          <a:noFill/>
          <a:ln>
            <a:noFill/>
          </a:ln>
        </p:spPr>
        <p:txBody>
          <a:bodyPr spcFirstLastPara="1" wrap="square" lIns="91425" tIns="45700" rIns="91425" bIns="45700" anchor="t" anchorCtr="0">
            <a:normAutofit fontScale="85000" lnSpcReduction="10000"/>
          </a:bodyPr>
          <a:lstStyle/>
          <a:p>
            <a:pPr marL="282575" lvl="0" indent="-282575" algn="l" rtl="0">
              <a:lnSpc>
                <a:spcPct val="200000"/>
              </a:lnSpc>
              <a:spcBef>
                <a:spcPts val="0"/>
              </a:spcBef>
              <a:spcAft>
                <a:spcPts val="0"/>
              </a:spcAft>
              <a:buClr>
                <a:srgbClr val="1B1B10"/>
              </a:buClr>
              <a:buSzPct val="100000"/>
              <a:buChar char="•"/>
            </a:pPr>
            <a:r>
              <a:rPr lang="en-US" dirty="0" smtClean="0">
                <a:solidFill>
                  <a:srgbClr val="1B1B10"/>
                </a:solidFill>
              </a:rPr>
              <a:t>MD5: Simple algorithm, produces 128bit hash.</a:t>
            </a:r>
          </a:p>
          <a:p>
            <a:pPr marL="282575" lvl="0" indent="-282575" algn="l" rtl="0">
              <a:lnSpc>
                <a:spcPct val="200000"/>
              </a:lnSpc>
              <a:spcBef>
                <a:spcPts val="0"/>
              </a:spcBef>
              <a:spcAft>
                <a:spcPts val="0"/>
              </a:spcAft>
              <a:buClr>
                <a:srgbClr val="1B1B10"/>
              </a:buClr>
              <a:buSzPct val="100000"/>
              <a:buChar char="•"/>
            </a:pPr>
            <a:r>
              <a:rPr lang="en-US" dirty="0" smtClean="0">
                <a:solidFill>
                  <a:srgbClr val="1B1B10"/>
                </a:solidFill>
              </a:rPr>
              <a:t>SHA-0: Original algorithm 1993, produces 160bit hash</a:t>
            </a:r>
          </a:p>
          <a:p>
            <a:pPr marL="282575" indent="-282575">
              <a:lnSpc>
                <a:spcPct val="200000"/>
              </a:lnSpc>
              <a:spcBef>
                <a:spcPts val="0"/>
              </a:spcBef>
              <a:buClr>
                <a:srgbClr val="1B1B10"/>
              </a:buClr>
              <a:buSzPct val="100000"/>
            </a:pPr>
            <a:r>
              <a:rPr lang="en-US" dirty="0" smtClean="0">
                <a:solidFill>
                  <a:srgbClr val="1B1B10"/>
                </a:solidFill>
              </a:rPr>
              <a:t>SHA-1: Revised in 1995, </a:t>
            </a:r>
            <a:r>
              <a:rPr lang="en-US" dirty="0">
                <a:solidFill>
                  <a:srgbClr val="1B1B10"/>
                </a:solidFill>
              </a:rPr>
              <a:t>produces 160bit </a:t>
            </a:r>
            <a:r>
              <a:rPr lang="en-US" dirty="0" smtClean="0">
                <a:solidFill>
                  <a:srgbClr val="1B1B10"/>
                </a:solidFill>
              </a:rPr>
              <a:t>hash</a:t>
            </a:r>
          </a:p>
          <a:p>
            <a:pPr marL="282575" indent="-282575">
              <a:lnSpc>
                <a:spcPct val="200000"/>
              </a:lnSpc>
              <a:spcBef>
                <a:spcPts val="0"/>
              </a:spcBef>
              <a:buClr>
                <a:srgbClr val="1B1B10"/>
              </a:buClr>
              <a:buSzPct val="100000"/>
            </a:pPr>
            <a:r>
              <a:rPr lang="en-US" dirty="0" smtClean="0">
                <a:solidFill>
                  <a:srgbClr val="1B1B10"/>
                </a:solidFill>
              </a:rPr>
              <a:t>SHA-256: Revised in 2001, produces 256bit hash</a:t>
            </a:r>
          </a:p>
          <a:p>
            <a:pPr marL="282575" indent="-282575">
              <a:lnSpc>
                <a:spcPct val="200000"/>
              </a:lnSpc>
              <a:spcBef>
                <a:spcPts val="0"/>
              </a:spcBef>
              <a:buClr>
                <a:srgbClr val="1B1B10"/>
              </a:buClr>
              <a:buSzPct val="100000"/>
            </a:pPr>
            <a:r>
              <a:rPr lang="en-US" dirty="0" smtClean="0">
                <a:solidFill>
                  <a:srgbClr val="1B1B10"/>
                </a:solidFill>
              </a:rPr>
              <a:t>SHA-512</a:t>
            </a:r>
            <a:r>
              <a:rPr lang="en-US" dirty="0">
                <a:solidFill>
                  <a:srgbClr val="1B1B10"/>
                </a:solidFill>
              </a:rPr>
              <a:t>: Revised in 2001, produces </a:t>
            </a:r>
            <a:r>
              <a:rPr lang="en-US" dirty="0" smtClean="0">
                <a:solidFill>
                  <a:srgbClr val="1B1B10"/>
                </a:solidFill>
              </a:rPr>
              <a:t>512bit hash</a:t>
            </a:r>
          </a:p>
          <a:p>
            <a:pPr marL="282575" indent="-282575">
              <a:lnSpc>
                <a:spcPct val="200000"/>
              </a:lnSpc>
              <a:spcBef>
                <a:spcPts val="0"/>
              </a:spcBef>
              <a:buClr>
                <a:srgbClr val="1B1B10"/>
              </a:buClr>
              <a:buSzPct val="100000"/>
            </a:pPr>
            <a:r>
              <a:rPr lang="en-US" dirty="0" smtClean="0">
                <a:solidFill>
                  <a:schemeClr val="bg2">
                    <a:lumMod val="50000"/>
                  </a:schemeClr>
                </a:solidFill>
              </a:rPr>
              <a:t>HMAC (Hash-based MAC): hash is sent with the message.</a:t>
            </a:r>
            <a:endParaRPr dirty="0">
              <a:solidFill>
                <a:schemeClr val="bg2">
                  <a:lumMod val="50000"/>
                </a:schemeClr>
              </a:solidFill>
            </a:endParaRPr>
          </a:p>
        </p:txBody>
      </p:sp>
      <p:sp>
        <p:nvSpPr>
          <p:cNvPr id="240" name="Google Shape;240;p11"/>
          <p:cNvSpPr txBox="1">
            <a:spLocks noGrp="1"/>
          </p:cNvSpPr>
          <p:nvPr>
            <p:ph type="ftr" idx="11"/>
          </p:nvPr>
        </p:nvSpPr>
        <p:spPr>
          <a:xfrm>
            <a:off x="0" y="6492875"/>
            <a:ext cx="5181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13028258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2"/>
          <p:cNvSpPr txBox="1">
            <a:spLocks noGrp="1"/>
          </p:cNvSpPr>
          <p:nvPr>
            <p:ph type="title"/>
          </p:nvPr>
        </p:nvSpPr>
        <p:spPr>
          <a:xfrm>
            <a:off x="0" y="62753"/>
            <a:ext cx="9144000"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a:t>Table 3.1 </a:t>
            </a:r>
            <a:br>
              <a:rPr lang="en-US"/>
            </a:br>
            <a:r>
              <a:rPr lang="en-US" sz="3600"/>
              <a:t>Comparison of SHA Parameters </a:t>
            </a:r>
            <a:endParaRPr sz="3600"/>
          </a:p>
        </p:txBody>
      </p:sp>
      <p:sp>
        <p:nvSpPr>
          <p:cNvPr id="248" name="Google Shape;248;p12"/>
          <p:cNvSpPr/>
          <p:nvPr/>
        </p:nvSpPr>
        <p:spPr>
          <a:xfrm>
            <a:off x="228600" y="5715000"/>
            <a:ext cx="45720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1B1B10"/>
                </a:solidFill>
                <a:latin typeface="Lustria" panose="020B0604020202020204" charset="0"/>
                <a:sym typeface="Arial"/>
              </a:rPr>
              <a:t>Note:  All sizes are measured in bits.</a:t>
            </a:r>
            <a:endParaRPr sz="1600" dirty="0">
              <a:latin typeface="Lustria" panose="020B0604020202020204" charset="0"/>
            </a:endParaRPr>
          </a:p>
        </p:txBody>
      </p:sp>
      <p:sp>
        <p:nvSpPr>
          <p:cNvPr id="249" name="Google Shape;249;p12"/>
          <p:cNvSpPr txBox="1">
            <a:spLocks noGrp="1"/>
          </p:cNvSpPr>
          <p:nvPr>
            <p:ph type="ftr" idx="11"/>
          </p:nvPr>
        </p:nvSpPr>
        <p:spPr>
          <a:xfrm>
            <a:off x="0" y="6492875"/>
            <a:ext cx="6324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2" name="Picture 1"/>
          <p:cNvPicPr>
            <a:picLocks noChangeAspect="1"/>
          </p:cNvPicPr>
          <p:nvPr/>
        </p:nvPicPr>
        <p:blipFill>
          <a:blip r:embed="rId3"/>
          <a:stretch>
            <a:fillRect/>
          </a:stretch>
        </p:blipFill>
        <p:spPr>
          <a:xfrm>
            <a:off x="105956" y="2151896"/>
            <a:ext cx="8873152" cy="3343423"/>
          </a:xfrm>
          <a:prstGeom prst="rect">
            <a:avLst/>
          </a:prstGeom>
        </p:spPr>
      </p:pic>
    </p:spTree>
    <p:extLst>
      <p:ext uri="{BB962C8B-B14F-4D97-AF65-F5344CB8AC3E}">
        <p14:creationId xmlns:p14="http://schemas.microsoft.com/office/powerpoint/2010/main" val="2828212751"/>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13"/>
          <p:cNvSpPr txBox="1">
            <a:spLocks noGrp="1"/>
          </p:cNvSpPr>
          <p:nvPr>
            <p:ph type="ftr" idx="11"/>
          </p:nvPr>
        </p:nvSpPr>
        <p:spPr>
          <a:xfrm>
            <a:off x="0" y="6492875"/>
            <a:ext cx="54102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141461474"/>
      </p:ext>
    </p:extLst>
  </p:cSld>
  <p:clrMapOvr>
    <a:masterClrMapping/>
  </p:clrMapOvr>
  <p:transition spd="med">
    <p:wipe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13"/>
          <p:cNvSpPr txBox="1">
            <a:spLocks noGrp="1"/>
          </p:cNvSpPr>
          <p:nvPr>
            <p:ph type="ftr" idx="11"/>
          </p:nvPr>
        </p:nvSpPr>
        <p:spPr>
          <a:xfrm>
            <a:off x="0" y="6492875"/>
            <a:ext cx="54102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2050" name="Picture 2" descr="https://miro.medium.com/v2/resize:fit:700/1*Ok__W7O6zD7SbQjdjBCt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70" y="235974"/>
            <a:ext cx="8583561" cy="625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634450"/>
      </p:ext>
    </p:extLst>
  </p:cSld>
  <p:clrMapOvr>
    <a:masterClrMapping/>
  </p:clrMapOvr>
  <p:transition spd="med">
    <p:wipe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13"/>
          <p:cNvSpPr txBox="1">
            <a:spLocks noGrp="1"/>
          </p:cNvSpPr>
          <p:nvPr>
            <p:ph type="ftr" idx="11"/>
          </p:nvPr>
        </p:nvSpPr>
        <p:spPr>
          <a:xfrm>
            <a:off x="0" y="6492875"/>
            <a:ext cx="54102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4098" name="Picture 2" descr="https://miro.medium.com/v2/resize:fit:700/1*ufCeCy0QsJ9pkzzJr_ER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74" y="353961"/>
            <a:ext cx="7949381" cy="613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421277"/>
      </p:ext>
    </p:extLst>
  </p:cSld>
  <p:clrMapOvr>
    <a:masterClrMapping/>
  </p:clrMapOvr>
  <p:transition spd="med">
    <p:wipe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5"/>
          <p:cNvSpPr txBox="1">
            <a:spLocks noGrp="1"/>
          </p:cNvSpPr>
          <p:nvPr>
            <p:ph type="title"/>
          </p:nvPr>
        </p:nvSpPr>
        <p:spPr>
          <a:xfrm>
            <a:off x="779463" y="62753"/>
            <a:ext cx="7583488"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dirty="0" smtClean="0">
                <a:latin typeface="Lustria" panose="020B0604020202020204" charset="0"/>
              </a:rPr>
              <a:t>SHA-3</a:t>
            </a:r>
            <a:endParaRPr dirty="0">
              <a:latin typeface="Lustria" panose="020B0604020202020204" charset="0"/>
            </a:endParaRPr>
          </a:p>
        </p:txBody>
      </p:sp>
      <p:grpSp>
        <p:nvGrpSpPr>
          <p:cNvPr id="2" name="Group 1"/>
          <p:cNvGrpSpPr/>
          <p:nvPr/>
        </p:nvGrpSpPr>
        <p:grpSpPr>
          <a:xfrm>
            <a:off x="158135" y="1505310"/>
            <a:ext cx="8818027" cy="5003714"/>
            <a:chOff x="158135" y="1505310"/>
            <a:chExt cx="8818027" cy="5003714"/>
          </a:xfrm>
        </p:grpSpPr>
        <p:sp>
          <p:nvSpPr>
            <p:cNvPr id="271" name="Google Shape;271;p15"/>
            <p:cNvSpPr/>
            <p:nvPr/>
          </p:nvSpPr>
          <p:spPr>
            <a:xfrm>
              <a:off x="3052593" y="3726356"/>
              <a:ext cx="3064301" cy="2782668"/>
            </a:xfrm>
            <a:prstGeom prst="ellipse">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ustria" panose="020B0604020202020204" charset="0"/>
              </a:endParaRPr>
            </a:p>
          </p:txBody>
        </p:sp>
        <p:sp>
          <p:nvSpPr>
            <p:cNvPr id="272" name="Google Shape;272;p15"/>
            <p:cNvSpPr txBox="1"/>
            <p:nvPr/>
          </p:nvSpPr>
          <p:spPr>
            <a:xfrm>
              <a:off x="3343491" y="3919459"/>
              <a:ext cx="2573416" cy="257341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None/>
              </a:pPr>
              <a:r>
                <a:rPr lang="en-US" sz="2200" dirty="0">
                  <a:solidFill>
                    <a:schemeClr val="lt1"/>
                  </a:solidFill>
                  <a:latin typeface="Lustria" panose="020B0604020202020204" charset="0"/>
                  <a:sym typeface="Arial"/>
                </a:rPr>
                <a:t>Basic requirements that must be satisfied by any candidate for </a:t>
              </a:r>
              <a:endParaRPr lang="en-US" sz="2200" dirty="0" smtClean="0">
                <a:solidFill>
                  <a:schemeClr val="lt1"/>
                </a:solidFill>
                <a:latin typeface="Lustria" panose="020B0604020202020204" charset="0"/>
                <a:sym typeface="Arial"/>
              </a:endParaRPr>
            </a:p>
            <a:p>
              <a:pPr marL="0" marR="0" lvl="0" indent="0" algn="ctr" rtl="0">
                <a:lnSpc>
                  <a:spcPct val="90000"/>
                </a:lnSpc>
                <a:spcBef>
                  <a:spcPts val="0"/>
                </a:spcBef>
                <a:spcAft>
                  <a:spcPts val="0"/>
                </a:spcAft>
                <a:buNone/>
              </a:pPr>
              <a:r>
                <a:rPr lang="en-US" sz="2200" dirty="0" smtClean="0">
                  <a:solidFill>
                    <a:schemeClr val="lt1"/>
                  </a:solidFill>
                  <a:latin typeface="Lustria" panose="020B0604020202020204" charset="0"/>
                  <a:sym typeface="Arial"/>
                </a:rPr>
                <a:t>SHA-3</a:t>
              </a:r>
              <a:endParaRPr sz="2200" dirty="0">
                <a:solidFill>
                  <a:schemeClr val="lt1"/>
                </a:solidFill>
                <a:latin typeface="Lustria" panose="020B0604020202020204" charset="0"/>
                <a:sym typeface="Arial"/>
              </a:endParaRPr>
            </a:p>
          </p:txBody>
        </p:sp>
        <p:sp>
          <p:nvSpPr>
            <p:cNvPr id="273" name="Google Shape;273;p15"/>
            <p:cNvSpPr/>
            <p:nvPr/>
          </p:nvSpPr>
          <p:spPr>
            <a:xfrm rot="12900000">
              <a:off x="1535675" y="3178290"/>
              <a:ext cx="2073971" cy="733423"/>
            </a:xfrm>
            <a:prstGeom prst="leftArrow">
              <a:avLst>
                <a:gd name="adj1" fmla="val 60000"/>
                <a:gd name="adj2" fmla="val 50000"/>
              </a:avLst>
            </a:prstGeom>
            <a:blipFill rotWithShape="0">
              <a:blip r:embed="rId4">
                <a:alphaModFix/>
              </a:blip>
              <a:stretch>
                <a:fillRect/>
              </a:stretch>
            </a:blipFill>
            <a:ln w="9525" cap="flat" cmpd="sng">
              <a:solidFill>
                <a:schemeClr val="dk1"/>
              </a:solidFill>
              <a:prstDash val="solid"/>
              <a:round/>
              <a:headEnd type="none" w="sm" len="sm"/>
              <a:tailEnd type="none" w="sm" len="sm"/>
            </a:ln>
            <a:effectLst>
              <a:outerShdw blurRad="101600" dist="25400" dir="4800000" sx="103000" sy="103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Lustria" panose="020B0604020202020204" charset="0"/>
              </a:endParaRPr>
            </a:p>
          </p:txBody>
        </p:sp>
        <p:sp>
          <p:nvSpPr>
            <p:cNvPr id="274" name="Google Shape;274;p15"/>
            <p:cNvSpPr/>
            <p:nvPr/>
          </p:nvSpPr>
          <p:spPr>
            <a:xfrm>
              <a:off x="158135" y="1972313"/>
              <a:ext cx="2787450" cy="1955796"/>
            </a:xfrm>
            <a:prstGeom prst="roundRect">
              <a:avLst>
                <a:gd name="adj" fmla="val 10000"/>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ustria" panose="020B0604020202020204" charset="0"/>
              </a:endParaRPr>
            </a:p>
          </p:txBody>
        </p:sp>
        <p:sp>
          <p:nvSpPr>
            <p:cNvPr id="275" name="Google Shape;275;p15"/>
            <p:cNvSpPr txBox="1"/>
            <p:nvPr/>
          </p:nvSpPr>
          <p:spPr>
            <a:xfrm>
              <a:off x="282458" y="1972313"/>
              <a:ext cx="2655084" cy="1955796"/>
            </a:xfrm>
            <a:prstGeom prst="rect">
              <a:avLst/>
            </a:prstGeom>
            <a:noFill/>
            <a:ln>
              <a:noFill/>
            </a:ln>
          </p:spPr>
          <p:txBody>
            <a:bodyPr spcFirstLastPara="1" wrap="square" lIns="28575" tIns="28575" rIns="28575" bIns="28575" anchor="ctr" anchorCtr="0">
              <a:noAutofit/>
            </a:bodyPr>
            <a:lstStyle/>
            <a:p>
              <a:pPr marL="0" marR="0" lvl="0" indent="0" algn="l" rtl="0">
                <a:lnSpc>
                  <a:spcPct val="90000"/>
                </a:lnSpc>
                <a:spcBef>
                  <a:spcPts val="0"/>
                </a:spcBef>
                <a:spcAft>
                  <a:spcPts val="0"/>
                </a:spcAft>
                <a:buNone/>
              </a:pPr>
              <a:r>
                <a:rPr lang="en-US" sz="1500" dirty="0">
                  <a:solidFill>
                    <a:schemeClr val="lt1"/>
                  </a:solidFill>
                  <a:latin typeface="Lustria" panose="020B0604020202020204" charset="0"/>
                  <a:sym typeface="Arial"/>
                </a:rPr>
                <a:t>1.   It must be possible to       replace SHA-2 with SHA-3 in any application by a simple drop-in substitution. Therefore, SHA-3 must support hash value lengths of 224, 256, 384, and 512 bits.</a:t>
              </a:r>
              <a:endParaRPr sz="1500" dirty="0">
                <a:solidFill>
                  <a:schemeClr val="lt1"/>
                </a:solidFill>
                <a:latin typeface="Lustria" panose="020B0604020202020204" charset="0"/>
                <a:sym typeface="Arial"/>
              </a:endParaRPr>
            </a:p>
          </p:txBody>
        </p:sp>
        <p:sp>
          <p:nvSpPr>
            <p:cNvPr id="276" name="Google Shape;276;p15"/>
            <p:cNvSpPr/>
            <p:nvPr/>
          </p:nvSpPr>
          <p:spPr>
            <a:xfrm rot="19500000">
              <a:off x="5540348" y="3178290"/>
              <a:ext cx="2073971" cy="733423"/>
            </a:xfrm>
            <a:prstGeom prst="leftArrow">
              <a:avLst>
                <a:gd name="adj1" fmla="val 60000"/>
                <a:gd name="adj2" fmla="val 50000"/>
              </a:avLst>
            </a:prstGeom>
            <a:blipFill rotWithShape="0">
              <a:blip r:embed="rId4">
                <a:alphaModFix/>
              </a:blip>
              <a:stretch>
                <a:fillRect/>
              </a:stretch>
            </a:blipFill>
            <a:ln w="9525" cap="flat" cmpd="sng">
              <a:solidFill>
                <a:schemeClr val="dk1"/>
              </a:solidFill>
              <a:prstDash val="solid"/>
              <a:round/>
              <a:headEnd type="none" w="sm" len="sm"/>
              <a:tailEnd type="none" w="sm" len="sm"/>
            </a:ln>
            <a:effectLst>
              <a:outerShdw blurRad="101600" dist="25400" dir="4800000" sx="103000" sy="103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Lustria" panose="020B0604020202020204" charset="0"/>
              </a:endParaRPr>
            </a:p>
          </p:txBody>
        </p:sp>
        <p:sp>
          <p:nvSpPr>
            <p:cNvPr id="277" name="Google Shape;277;p15"/>
            <p:cNvSpPr/>
            <p:nvPr/>
          </p:nvSpPr>
          <p:spPr>
            <a:xfrm>
              <a:off x="6204409" y="1505310"/>
              <a:ext cx="2771753" cy="2422799"/>
            </a:xfrm>
            <a:prstGeom prst="roundRect">
              <a:avLst>
                <a:gd name="adj" fmla="val 10000"/>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ustria" panose="020B0604020202020204" charset="0"/>
              </a:endParaRPr>
            </a:p>
          </p:txBody>
        </p:sp>
        <p:sp>
          <p:nvSpPr>
            <p:cNvPr id="278" name="Google Shape;278;p15"/>
            <p:cNvSpPr txBox="1"/>
            <p:nvPr/>
          </p:nvSpPr>
          <p:spPr>
            <a:xfrm>
              <a:off x="6414747" y="1637369"/>
              <a:ext cx="2444746" cy="2225360"/>
            </a:xfrm>
            <a:prstGeom prst="rect">
              <a:avLst/>
            </a:prstGeom>
            <a:noFill/>
            <a:ln>
              <a:noFill/>
            </a:ln>
          </p:spPr>
          <p:txBody>
            <a:bodyPr spcFirstLastPara="1" wrap="square" lIns="28575" tIns="28575" rIns="28575" bIns="28575" anchor="ctr" anchorCtr="0">
              <a:noAutofit/>
            </a:bodyPr>
            <a:lstStyle/>
            <a:p>
              <a:pPr marL="0" marR="0" lvl="0" indent="0" algn="l" rtl="0">
                <a:lnSpc>
                  <a:spcPct val="90000"/>
                </a:lnSpc>
                <a:spcBef>
                  <a:spcPts val="0"/>
                </a:spcBef>
                <a:spcAft>
                  <a:spcPts val="0"/>
                </a:spcAft>
                <a:buNone/>
              </a:pPr>
              <a:r>
                <a:rPr lang="en-US" sz="1500" dirty="0">
                  <a:solidFill>
                    <a:schemeClr val="lt1"/>
                  </a:solidFill>
                  <a:latin typeface="Lustria" panose="020B0604020202020204" charset="0"/>
                  <a:sym typeface="Arial"/>
                </a:rPr>
                <a:t>2.   SHA-3 must preserve the online nature of SHA-2. That is, the algorithm must process comparatively small blocks (512 or 1024 bits) at a time instead of requiring that the entire message be buffered in memory before processing it.</a:t>
              </a:r>
              <a:endParaRPr sz="1500" dirty="0">
                <a:solidFill>
                  <a:schemeClr val="lt1"/>
                </a:solidFill>
                <a:latin typeface="Lustria" panose="020B0604020202020204" charset="0"/>
                <a:sym typeface="Arial"/>
              </a:endParaRPr>
            </a:p>
          </p:txBody>
        </p:sp>
      </p:grpSp>
      <p:sp>
        <p:nvSpPr>
          <p:cNvPr id="279" name="Google Shape;279;p15"/>
          <p:cNvSpPr txBox="1">
            <a:spLocks noGrp="1"/>
          </p:cNvSpPr>
          <p:nvPr>
            <p:ph type="ftr" idx="11"/>
          </p:nvPr>
        </p:nvSpPr>
        <p:spPr>
          <a:xfrm>
            <a:off x="0" y="6492875"/>
            <a:ext cx="4876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latin typeface="Lustria" panose="020B0604020202020204" charset="0"/>
              </a:rPr>
              <a:t>© 2017 Pearson Education, Inc., Hoboken, NJ. All rights reserved.           </a:t>
            </a:r>
            <a:endParaRPr sz="1100">
              <a:latin typeface="Lustria" panose="020B0604020202020204" charset="0"/>
            </a:endParaRPr>
          </a:p>
        </p:txBody>
      </p:sp>
    </p:spTree>
    <p:extLst>
      <p:ext uri="{BB962C8B-B14F-4D97-AF65-F5344CB8AC3E}">
        <p14:creationId xmlns:p14="http://schemas.microsoft.com/office/powerpoint/2010/main" val="39547105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6"/>
          <p:cNvSpPr txBox="1">
            <a:spLocks noGrp="1"/>
          </p:cNvSpPr>
          <p:nvPr>
            <p:ph type="title"/>
          </p:nvPr>
        </p:nvSpPr>
        <p:spPr>
          <a:xfrm>
            <a:off x="779463" y="62753"/>
            <a:ext cx="7583488"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a:t>HMAC</a:t>
            </a:r>
            <a:endParaRPr/>
          </a:p>
        </p:txBody>
      </p:sp>
      <p:sp>
        <p:nvSpPr>
          <p:cNvPr id="286" name="Google Shape;286;p16"/>
          <p:cNvSpPr txBox="1">
            <a:spLocks noGrp="1"/>
          </p:cNvSpPr>
          <p:nvPr>
            <p:ph type="body" idx="1"/>
          </p:nvPr>
        </p:nvSpPr>
        <p:spPr>
          <a:xfrm>
            <a:off x="342107" y="1459740"/>
            <a:ext cx="8458200" cy="3581400"/>
          </a:xfrm>
          <a:prstGeom prst="rect">
            <a:avLst/>
          </a:prstGeom>
          <a:noFill/>
          <a:ln>
            <a:noFill/>
          </a:ln>
        </p:spPr>
        <p:txBody>
          <a:bodyPr spcFirstLastPara="1" wrap="square" lIns="91425" tIns="45700" rIns="91425" bIns="45700" anchor="t" anchorCtr="0">
            <a:noAutofit/>
          </a:bodyPr>
          <a:lstStyle/>
          <a:p>
            <a:pPr marL="342900" lvl="0" algn="l" rtl="0">
              <a:spcBef>
                <a:spcPts val="0"/>
              </a:spcBef>
              <a:spcAft>
                <a:spcPts val="0"/>
              </a:spcAft>
              <a:buClr>
                <a:srgbClr val="1B1B10"/>
              </a:buClr>
              <a:buSzPct val="100000"/>
              <a:buFont typeface="Wingdings" panose="05000000000000000000" pitchFamily="2" charset="2"/>
              <a:buChar char="v"/>
            </a:pPr>
            <a:r>
              <a:rPr lang="en-US" sz="2000" dirty="0">
                <a:solidFill>
                  <a:srgbClr val="1B1B10"/>
                </a:solidFill>
              </a:rPr>
              <a:t>There has been an increased interest in </a:t>
            </a:r>
            <a:r>
              <a:rPr lang="en-US" sz="2000" dirty="0"/>
              <a:t>developing </a:t>
            </a:r>
            <a:r>
              <a:rPr lang="en-US" sz="2000" dirty="0">
                <a:solidFill>
                  <a:srgbClr val="1B1B10"/>
                </a:solidFill>
              </a:rPr>
              <a:t>a MAC derived from a cryptographic hash code, such as SHA-1</a:t>
            </a:r>
            <a:endParaRPr sz="2000" dirty="0"/>
          </a:p>
          <a:p>
            <a:pPr marL="577850" lvl="1" indent="-295275" algn="l" rtl="0">
              <a:spcBef>
                <a:spcPts val="600"/>
              </a:spcBef>
              <a:spcAft>
                <a:spcPts val="0"/>
              </a:spcAft>
              <a:buClr>
                <a:schemeClr val="dk1"/>
              </a:buClr>
              <a:buSzPct val="100000"/>
              <a:buChar char="•"/>
            </a:pPr>
            <a:r>
              <a:rPr lang="en-US" sz="2000" dirty="0">
                <a:solidFill>
                  <a:schemeClr val="bg2">
                    <a:lumMod val="50000"/>
                  </a:schemeClr>
                </a:solidFill>
              </a:rPr>
              <a:t>Cryptographic hash functions generally execute faster in software than conventional encryption algorithms such as DES</a:t>
            </a:r>
            <a:endParaRPr sz="2000" dirty="0">
              <a:solidFill>
                <a:schemeClr val="bg2">
                  <a:lumMod val="50000"/>
                </a:schemeClr>
              </a:solidFill>
            </a:endParaRPr>
          </a:p>
          <a:p>
            <a:pPr marL="577850" lvl="1" indent="-295275" algn="l" rtl="0">
              <a:spcBef>
                <a:spcPts val="600"/>
              </a:spcBef>
              <a:spcAft>
                <a:spcPts val="0"/>
              </a:spcAft>
              <a:buClr>
                <a:schemeClr val="dk1"/>
              </a:buClr>
              <a:buSzPct val="100000"/>
              <a:buChar char="•"/>
            </a:pPr>
            <a:r>
              <a:rPr lang="en-US" sz="2000" dirty="0">
                <a:solidFill>
                  <a:srgbClr val="1B1B10"/>
                </a:solidFill>
              </a:rPr>
              <a:t>Library code for cryptographic hash functions is widely available</a:t>
            </a:r>
            <a:endParaRPr sz="2000" dirty="0"/>
          </a:p>
          <a:p>
            <a:pPr marL="342900" lvl="1" algn="l" rtl="0">
              <a:spcBef>
                <a:spcPts val="600"/>
              </a:spcBef>
              <a:spcAft>
                <a:spcPts val="0"/>
              </a:spcAft>
              <a:buClr>
                <a:schemeClr val="dk1"/>
              </a:buClr>
              <a:buSzPct val="100000"/>
              <a:buFont typeface="Wingdings" panose="05000000000000000000" pitchFamily="2" charset="2"/>
              <a:buChar char="v"/>
            </a:pPr>
            <a:r>
              <a:rPr lang="en-US" sz="2000" dirty="0">
                <a:solidFill>
                  <a:schemeClr val="bg2">
                    <a:lumMod val="50000"/>
                  </a:schemeClr>
                </a:solidFill>
              </a:rPr>
              <a:t>A hash function such as SHA-1 was not designed for use as a MAC and cannot be used directly for that purpose because it does not rely on a secret key</a:t>
            </a:r>
            <a:endParaRPr sz="2000" dirty="0">
              <a:solidFill>
                <a:schemeClr val="bg2">
                  <a:lumMod val="50000"/>
                </a:schemeClr>
              </a:solidFill>
            </a:endParaRPr>
          </a:p>
          <a:p>
            <a:pPr marL="342900" lvl="0" algn="l" rtl="0">
              <a:spcBef>
                <a:spcPts val="2000"/>
              </a:spcBef>
              <a:spcAft>
                <a:spcPts val="0"/>
              </a:spcAft>
              <a:buClr>
                <a:srgbClr val="1B1B10"/>
              </a:buClr>
              <a:buSzPct val="100000"/>
              <a:buFont typeface="Wingdings" panose="05000000000000000000" pitchFamily="2" charset="2"/>
              <a:buChar char="v"/>
            </a:pPr>
            <a:r>
              <a:rPr lang="en-US" sz="2000" dirty="0">
                <a:solidFill>
                  <a:srgbClr val="1B1B10"/>
                </a:solidFill>
              </a:rPr>
              <a:t>There have been a number of proposals for the incorporation of a secret key into an existing hash </a:t>
            </a:r>
            <a:r>
              <a:rPr lang="en-US" sz="2000" dirty="0" smtClean="0">
                <a:solidFill>
                  <a:srgbClr val="1B1B10"/>
                </a:solidFill>
              </a:rPr>
              <a:t>algorithm</a:t>
            </a:r>
            <a:r>
              <a:rPr lang="en-US" sz="2000" dirty="0" smtClean="0"/>
              <a:t>. </a:t>
            </a:r>
            <a:r>
              <a:rPr lang="en-US" sz="2000" dirty="0" smtClean="0">
                <a:solidFill>
                  <a:srgbClr val="1B1B10"/>
                </a:solidFill>
              </a:rPr>
              <a:t>The </a:t>
            </a:r>
            <a:r>
              <a:rPr lang="en-US" sz="2000" dirty="0">
                <a:solidFill>
                  <a:srgbClr val="1B1B10"/>
                </a:solidFill>
              </a:rPr>
              <a:t>approach that has received the most support is HMAC</a:t>
            </a:r>
            <a:endParaRPr sz="2000" dirty="0"/>
          </a:p>
        </p:txBody>
      </p:sp>
      <p:grpSp>
        <p:nvGrpSpPr>
          <p:cNvPr id="287" name="Google Shape;287;p16"/>
          <p:cNvGrpSpPr/>
          <p:nvPr/>
        </p:nvGrpSpPr>
        <p:grpSpPr>
          <a:xfrm>
            <a:off x="342107" y="5466119"/>
            <a:ext cx="8420893" cy="1339560"/>
            <a:chOff x="-2324893" y="513119"/>
            <a:chExt cx="8420893" cy="1339560"/>
          </a:xfrm>
        </p:grpSpPr>
        <p:sp>
          <p:nvSpPr>
            <p:cNvPr id="290" name="Google Shape;290;p16"/>
            <p:cNvSpPr/>
            <p:nvPr/>
          </p:nvSpPr>
          <p:spPr>
            <a:xfrm>
              <a:off x="-2324893" y="513119"/>
              <a:ext cx="8420893" cy="1339560"/>
            </a:xfrm>
            <a:prstGeom prst="rect">
              <a:avLst/>
            </a:prstGeom>
            <a:solidFill>
              <a:srgbClr val="DDCCCC">
                <a:alpha val="89803"/>
              </a:srgbClr>
            </a:solidFill>
            <a:ln w="12700" cap="flat" cmpd="sng">
              <a:solidFill>
                <a:srgbClr val="DDCCC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txBox="1"/>
            <p:nvPr/>
          </p:nvSpPr>
          <p:spPr>
            <a:xfrm>
              <a:off x="-2165554" y="798871"/>
              <a:ext cx="7861506" cy="1053808"/>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rgbClr val="1B1B10"/>
                </a:buClr>
                <a:buSzPts val="1600"/>
                <a:buFont typeface="Arial"/>
                <a:buChar char="•"/>
              </a:pPr>
              <a:r>
                <a:rPr lang="en-US" sz="1600" b="0" i="0" u="none" strike="noStrike" cap="none" dirty="0">
                  <a:solidFill>
                    <a:srgbClr val="1B1B10"/>
                  </a:solidFill>
                  <a:latin typeface="Lustria" panose="020B0604020202020204" charset="0"/>
                  <a:sym typeface="Arial"/>
                </a:rPr>
                <a:t>Has been issued as RFC 2104</a:t>
              </a:r>
              <a:endParaRPr dirty="0">
                <a:latin typeface="Lustria" panose="020B0604020202020204" charset="0"/>
              </a:endParaRPr>
            </a:p>
            <a:p>
              <a:pPr marL="171450" marR="0" lvl="1" indent="-171450" algn="l" rtl="0">
                <a:lnSpc>
                  <a:spcPct val="90000"/>
                </a:lnSpc>
                <a:spcBef>
                  <a:spcPts val="240"/>
                </a:spcBef>
                <a:spcAft>
                  <a:spcPts val="0"/>
                </a:spcAft>
                <a:buClr>
                  <a:srgbClr val="1B1B10"/>
                </a:buClr>
                <a:buSzPts val="1600"/>
                <a:buFont typeface="Arial"/>
                <a:buChar char="•"/>
              </a:pPr>
              <a:r>
                <a:rPr lang="en-US" sz="1600" b="0" i="0" u="none" strike="noStrike" cap="none" dirty="0">
                  <a:solidFill>
                    <a:srgbClr val="1B1B10"/>
                  </a:solidFill>
                  <a:latin typeface="Lustria" panose="020B0604020202020204" charset="0"/>
                  <a:sym typeface="Arial"/>
                </a:rPr>
                <a:t>Has been chosen as the mandatory-to-implement MAC for IP Security</a:t>
              </a:r>
              <a:endParaRPr dirty="0">
                <a:latin typeface="Lustria" panose="020B0604020202020204" charset="0"/>
              </a:endParaRPr>
            </a:p>
            <a:p>
              <a:pPr marL="171450" marR="0" lvl="1" indent="-171450" algn="l" rtl="0">
                <a:lnSpc>
                  <a:spcPct val="90000"/>
                </a:lnSpc>
                <a:spcBef>
                  <a:spcPts val="240"/>
                </a:spcBef>
                <a:spcAft>
                  <a:spcPts val="0"/>
                </a:spcAft>
                <a:buClr>
                  <a:srgbClr val="1B1B10"/>
                </a:buClr>
                <a:buSzPts val="1600"/>
                <a:buFont typeface="Arial"/>
                <a:buChar char="•"/>
              </a:pPr>
              <a:r>
                <a:rPr lang="en-US" sz="1600" b="0" i="0" u="none" strike="noStrike" cap="none" dirty="0">
                  <a:solidFill>
                    <a:srgbClr val="1B1B10"/>
                  </a:solidFill>
                  <a:latin typeface="Lustria" panose="020B0604020202020204" charset="0"/>
                  <a:sym typeface="Arial"/>
                </a:rPr>
                <a:t>Is used in other Internet protocols, such as Transport Layer Security (TLS) and Secure Electronic Transaction (SET)</a:t>
              </a:r>
              <a:endParaRPr dirty="0">
                <a:latin typeface="Lustria" panose="020B0604020202020204" charset="0"/>
              </a:endParaRPr>
            </a:p>
          </p:txBody>
        </p:sp>
      </p:grpSp>
      <p:sp>
        <p:nvSpPr>
          <p:cNvPr id="10" name="Google Shape;288;p16"/>
          <p:cNvSpPr/>
          <p:nvPr/>
        </p:nvSpPr>
        <p:spPr>
          <a:xfrm>
            <a:off x="342107" y="5466119"/>
            <a:ext cx="8420893" cy="285752"/>
          </a:xfrm>
          <a:prstGeom prst="rect">
            <a:avLst/>
          </a:prstGeom>
          <a:blipFill rotWithShape="1">
            <a:blip r:embed="rId3">
              <a:alphaModFix/>
            </a:blip>
            <a:stretch>
              <a:fillRect/>
            </a:stretch>
          </a:blipFill>
          <a:ln w="12700" cap="flat" cmpd="sng">
            <a:solidFill>
              <a:srgbClr val="992F31"/>
            </a:solidFill>
            <a:prstDash val="solid"/>
            <a:round/>
            <a:headEnd type="none" w="sm" len="sm"/>
            <a:tailEnd type="none" w="sm" len="sm"/>
          </a:ln>
          <a:effectLst>
            <a:outerShdw blurRad="101600" dist="25400" dir="4800000" sx="103000" sy="103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9;p16"/>
          <p:cNvSpPr txBox="1"/>
          <p:nvPr/>
        </p:nvSpPr>
        <p:spPr>
          <a:xfrm>
            <a:off x="1084315" y="5402122"/>
            <a:ext cx="6096000" cy="460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None/>
            </a:pPr>
            <a:r>
              <a:rPr lang="en-US" sz="1600" dirty="0">
                <a:solidFill>
                  <a:srgbClr val="FFFFFF"/>
                </a:solidFill>
                <a:latin typeface="Lustria" panose="020B0604020202020204" charset="0"/>
                <a:sym typeface="Arial"/>
              </a:rPr>
              <a:t>HMAC</a:t>
            </a:r>
            <a:endParaRPr sz="1600" dirty="0">
              <a:solidFill>
                <a:srgbClr val="FFFFFF"/>
              </a:solidFill>
              <a:latin typeface="Lustria" panose="020B0604020202020204" charset="0"/>
              <a:sym typeface="Arial"/>
            </a:endParaRPr>
          </a:p>
        </p:txBody>
      </p:sp>
    </p:spTree>
    <p:extLst>
      <p:ext uri="{BB962C8B-B14F-4D97-AF65-F5344CB8AC3E}">
        <p14:creationId xmlns:p14="http://schemas.microsoft.com/office/powerpoint/2010/main" val="25894397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7"/>
          <p:cNvSpPr txBox="1">
            <a:spLocks noGrp="1"/>
          </p:cNvSpPr>
          <p:nvPr>
            <p:ph type="title"/>
          </p:nvPr>
        </p:nvSpPr>
        <p:spPr>
          <a:xfrm>
            <a:off x="0" y="62753"/>
            <a:ext cx="9144000"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a:t>HMAC Design Objectives</a:t>
            </a:r>
            <a:endParaRPr/>
          </a:p>
        </p:txBody>
      </p:sp>
      <p:sp>
        <p:nvSpPr>
          <p:cNvPr id="299" name="Google Shape;299;p17"/>
          <p:cNvSpPr txBox="1">
            <a:spLocks noGrp="1"/>
          </p:cNvSpPr>
          <p:nvPr>
            <p:ph type="body" idx="1"/>
          </p:nvPr>
        </p:nvSpPr>
        <p:spPr>
          <a:xfrm>
            <a:off x="779463" y="1828800"/>
            <a:ext cx="7583488" cy="4648200"/>
          </a:xfrm>
          <a:prstGeom prst="rect">
            <a:avLst/>
          </a:prstGeom>
          <a:noFill/>
          <a:ln>
            <a:noFill/>
          </a:ln>
        </p:spPr>
        <p:txBody>
          <a:bodyPr spcFirstLastPara="1" wrap="square" lIns="91425" tIns="45700" rIns="91425" bIns="45700" anchor="t" anchorCtr="0">
            <a:normAutofit fontScale="77500" lnSpcReduction="20000"/>
          </a:bodyPr>
          <a:lstStyle/>
          <a:p>
            <a:pPr marL="282575" lvl="0" indent="-282575" algn="l" rtl="0">
              <a:spcBef>
                <a:spcPts val="0"/>
              </a:spcBef>
              <a:spcAft>
                <a:spcPts val="0"/>
              </a:spcAft>
              <a:buClr>
                <a:srgbClr val="1B1B10"/>
              </a:buClr>
              <a:buSzPct val="100000"/>
              <a:buChar char="•"/>
            </a:pPr>
            <a:r>
              <a:rPr lang="en-US" dirty="0">
                <a:solidFill>
                  <a:srgbClr val="1B1B10"/>
                </a:solidFill>
              </a:rPr>
              <a:t>To use, without modifications, available hash functions --- in particular, hash functions that perform well in software, and for which code is freely and widely available</a:t>
            </a:r>
            <a:endParaRPr dirty="0"/>
          </a:p>
          <a:p>
            <a:pPr marL="282575" lvl="0" indent="-282575" algn="l" rtl="0">
              <a:spcBef>
                <a:spcPts val="2000"/>
              </a:spcBef>
              <a:spcAft>
                <a:spcPts val="0"/>
              </a:spcAft>
              <a:buClr>
                <a:srgbClr val="1B1B10"/>
              </a:buClr>
              <a:buSzPct val="100000"/>
              <a:buChar char="•"/>
            </a:pPr>
            <a:r>
              <a:rPr lang="en-US" dirty="0">
                <a:solidFill>
                  <a:srgbClr val="1B1B10"/>
                </a:solidFill>
              </a:rPr>
              <a:t>To allow for easy </a:t>
            </a:r>
            <a:r>
              <a:rPr lang="en-US" dirty="0" smtClean="0">
                <a:solidFill>
                  <a:srgbClr val="1B1B10"/>
                </a:solidFill>
              </a:rPr>
              <a:t>replace-ability </a:t>
            </a:r>
            <a:r>
              <a:rPr lang="en-US" dirty="0">
                <a:solidFill>
                  <a:srgbClr val="1B1B10"/>
                </a:solidFill>
              </a:rPr>
              <a:t>of the embedded hash function in case faster or more secure hash functions are found or required</a:t>
            </a:r>
            <a:endParaRPr dirty="0"/>
          </a:p>
          <a:p>
            <a:pPr marL="282575" lvl="0" indent="-282575" algn="l" rtl="0">
              <a:spcBef>
                <a:spcPts val="2000"/>
              </a:spcBef>
              <a:spcAft>
                <a:spcPts val="0"/>
              </a:spcAft>
              <a:buClr>
                <a:srgbClr val="1B1B10"/>
              </a:buClr>
              <a:buSzPct val="100000"/>
              <a:buChar char="•"/>
            </a:pPr>
            <a:r>
              <a:rPr lang="en-US" dirty="0">
                <a:solidFill>
                  <a:srgbClr val="1B1B10"/>
                </a:solidFill>
              </a:rPr>
              <a:t>To preserve the original performance of the hash function without </a:t>
            </a:r>
            <a:r>
              <a:rPr lang="en-US" dirty="0" smtClean="0">
                <a:solidFill>
                  <a:srgbClr val="1B1B10"/>
                </a:solidFill>
              </a:rPr>
              <a:t>a </a:t>
            </a:r>
            <a:r>
              <a:rPr lang="en-US" dirty="0">
                <a:solidFill>
                  <a:srgbClr val="1B1B10"/>
                </a:solidFill>
              </a:rPr>
              <a:t>significant degradation</a:t>
            </a:r>
            <a:endParaRPr dirty="0"/>
          </a:p>
          <a:p>
            <a:pPr marL="282575" lvl="0" indent="-282575" algn="l" rtl="0">
              <a:spcBef>
                <a:spcPts val="2000"/>
              </a:spcBef>
              <a:spcAft>
                <a:spcPts val="0"/>
              </a:spcAft>
              <a:buClr>
                <a:srgbClr val="1B1B10"/>
              </a:buClr>
              <a:buSzPct val="100000"/>
              <a:buChar char="•"/>
            </a:pPr>
            <a:r>
              <a:rPr lang="en-US" dirty="0">
                <a:solidFill>
                  <a:srgbClr val="1B1B10"/>
                </a:solidFill>
              </a:rPr>
              <a:t>To use and handle keys in a simple way</a:t>
            </a:r>
            <a:endParaRPr dirty="0"/>
          </a:p>
          <a:p>
            <a:pPr marL="282575" lvl="0" indent="-282575" algn="l" rtl="0">
              <a:spcBef>
                <a:spcPts val="2000"/>
              </a:spcBef>
              <a:spcAft>
                <a:spcPts val="0"/>
              </a:spcAft>
              <a:buClr>
                <a:srgbClr val="1B1B10"/>
              </a:buClr>
              <a:buSzPct val="100000"/>
              <a:buChar char="•"/>
            </a:pPr>
            <a:r>
              <a:rPr lang="en-US" dirty="0">
                <a:solidFill>
                  <a:srgbClr val="1B1B10"/>
                </a:solidFill>
              </a:rPr>
              <a:t>To have a well understood cryptographic analysis of the strength of the authentication mechanism based on reasonable assumptions on the embedded hash function</a:t>
            </a:r>
            <a:endParaRPr dirty="0"/>
          </a:p>
        </p:txBody>
      </p:sp>
      <p:sp>
        <p:nvSpPr>
          <p:cNvPr id="300" name="Google Shape;300;p17"/>
          <p:cNvSpPr txBox="1">
            <a:spLocks noGrp="1"/>
          </p:cNvSpPr>
          <p:nvPr>
            <p:ph type="ftr" idx="11"/>
          </p:nvPr>
        </p:nvSpPr>
        <p:spPr>
          <a:xfrm>
            <a:off x="0" y="6492875"/>
            <a:ext cx="5181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10385737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18" descr="f6.pdf"/>
          <p:cNvPicPr preferRelativeResize="0"/>
          <p:nvPr/>
        </p:nvPicPr>
        <p:blipFill rotWithShape="1">
          <a:blip r:embed="rId3">
            <a:alphaModFix/>
          </a:blip>
          <a:srcRect t="6364" b="10908"/>
          <a:stretch/>
        </p:blipFill>
        <p:spPr>
          <a:xfrm>
            <a:off x="749507" y="320675"/>
            <a:ext cx="7870498" cy="6172200"/>
          </a:xfrm>
          <a:prstGeom prst="rect">
            <a:avLst/>
          </a:prstGeom>
          <a:solidFill>
            <a:schemeClr val="lt1"/>
          </a:solidFill>
          <a:ln>
            <a:noFill/>
          </a:ln>
        </p:spPr>
      </p:pic>
      <p:sp>
        <p:nvSpPr>
          <p:cNvPr id="307" name="Google Shape;307;p18"/>
          <p:cNvSpPr txBox="1">
            <a:spLocks noGrp="1"/>
          </p:cNvSpPr>
          <p:nvPr>
            <p:ph type="ftr" idx="11"/>
          </p:nvPr>
        </p:nvSpPr>
        <p:spPr>
          <a:xfrm>
            <a:off x="0" y="6492875"/>
            <a:ext cx="64008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7032475"/>
      </p:ext>
    </p:extLst>
  </p:cSld>
  <p:clrMapOvr>
    <a:masterClrMapping/>
  </p:clrMapOvr>
  <p:transition spd="med">
    <p:push/>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18"/>
          <p:cNvSpPr txBox="1">
            <a:spLocks noGrp="1"/>
          </p:cNvSpPr>
          <p:nvPr>
            <p:ph type="ftr" idx="11"/>
          </p:nvPr>
        </p:nvSpPr>
        <p:spPr>
          <a:xfrm>
            <a:off x="0" y="6492875"/>
            <a:ext cx="64008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2" name="Picture 1"/>
          <p:cNvPicPr>
            <a:picLocks noChangeAspect="1"/>
          </p:cNvPicPr>
          <p:nvPr/>
        </p:nvPicPr>
        <p:blipFill>
          <a:blip r:embed="rId3"/>
          <a:stretch>
            <a:fillRect/>
          </a:stretch>
        </p:blipFill>
        <p:spPr>
          <a:xfrm>
            <a:off x="974359" y="85578"/>
            <a:ext cx="7330190" cy="6407297"/>
          </a:xfrm>
          <a:prstGeom prst="rect">
            <a:avLst/>
          </a:prstGeom>
        </p:spPr>
      </p:pic>
    </p:spTree>
    <p:extLst>
      <p:ext uri="{BB962C8B-B14F-4D97-AF65-F5344CB8AC3E}">
        <p14:creationId xmlns:p14="http://schemas.microsoft.com/office/powerpoint/2010/main" val="176076537"/>
      </p:ext>
    </p:extLst>
  </p:cSld>
  <p:clrMapOvr>
    <a:masterClrMapping/>
  </p:clrMapOvr>
  <p:transition spd="med">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7" name="Google Shape;347;p21"/>
          <p:cNvSpPr txBox="1">
            <a:spLocks noGrp="1"/>
          </p:cNvSpPr>
          <p:nvPr>
            <p:ph type="ftr" idx="11"/>
          </p:nvPr>
        </p:nvSpPr>
        <p:spPr>
          <a:xfrm>
            <a:off x="0" y="6492875"/>
            <a:ext cx="49530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
        <p:nvSpPr>
          <p:cNvPr id="2" name="Title 1"/>
          <p:cNvSpPr>
            <a:spLocks noGrp="1"/>
          </p:cNvSpPr>
          <p:nvPr>
            <p:ph type="title"/>
          </p:nvPr>
        </p:nvSpPr>
        <p:spPr/>
        <p:txBody>
          <a:bodyPr/>
          <a:lstStyle/>
          <a:p>
            <a:r>
              <a:rPr lang="en-US" dirty="0" smtClean="0"/>
              <a:t>Public Key Certificate</a:t>
            </a:r>
            <a:endParaRPr lang="en-US" dirty="0"/>
          </a:p>
        </p:txBody>
      </p:sp>
      <p:graphicFrame>
        <p:nvGraphicFramePr>
          <p:cNvPr id="4" name="Object 3"/>
          <p:cNvGraphicFramePr>
            <a:graphicFrameLocks noChangeAspect="1"/>
          </p:cNvGraphicFramePr>
          <p:nvPr/>
        </p:nvGraphicFramePr>
        <p:xfrm>
          <a:off x="0" y="1452563"/>
          <a:ext cx="9144000" cy="5405437"/>
        </p:xfrm>
        <a:graphic>
          <a:graphicData uri="http://schemas.openxmlformats.org/presentationml/2006/ole">
            <mc:AlternateContent xmlns:mc="http://schemas.openxmlformats.org/markup-compatibility/2006">
              <mc:Choice xmlns:v="urn:schemas-microsoft-com:vml" Requires="v">
                <p:oleObj spid="_x0000_s2059" name="Bitmap Image" r:id="rId4" imgW="9315360" imgH="5391000" progId="Paint.Picture">
                  <p:embed/>
                </p:oleObj>
              </mc:Choice>
              <mc:Fallback>
                <p:oleObj name="Bitmap Image" r:id="rId4" imgW="9315360" imgH="5391000" progId="Paint.Picture">
                  <p:embed/>
                  <p:pic>
                    <p:nvPicPr>
                      <p:cNvPr id="4" name="Object 3"/>
                      <p:cNvPicPr/>
                      <p:nvPr/>
                    </p:nvPicPr>
                    <p:blipFill>
                      <a:blip r:embed="rId5"/>
                      <a:stretch>
                        <a:fillRect/>
                      </a:stretch>
                    </p:blipFill>
                    <p:spPr>
                      <a:xfrm>
                        <a:off x="0" y="1452563"/>
                        <a:ext cx="9144000" cy="5405437"/>
                      </a:xfrm>
                      <a:prstGeom prst="rect">
                        <a:avLst/>
                      </a:prstGeom>
                    </p:spPr>
                  </p:pic>
                </p:oleObj>
              </mc:Fallback>
            </mc:AlternateContent>
          </a:graphicData>
        </a:graphic>
      </p:graphicFrame>
    </p:spTree>
    <p:extLst>
      <p:ext uri="{BB962C8B-B14F-4D97-AF65-F5344CB8AC3E}">
        <p14:creationId xmlns:p14="http://schemas.microsoft.com/office/powerpoint/2010/main" val="14054770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title"/>
          </p:nvPr>
        </p:nvSpPr>
        <p:spPr>
          <a:xfrm>
            <a:off x="0" y="62753"/>
            <a:ext cx="9144000"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4000" dirty="0"/>
              <a:t>Digital Signature standard (DSS)</a:t>
            </a:r>
            <a:endParaRPr sz="4000" dirty="0"/>
          </a:p>
        </p:txBody>
      </p:sp>
      <p:sp>
        <p:nvSpPr>
          <p:cNvPr id="456" name="Google Shape;456;p32"/>
          <p:cNvSpPr txBox="1">
            <a:spLocks noGrp="1"/>
          </p:cNvSpPr>
          <p:nvPr>
            <p:ph type="body" idx="1"/>
          </p:nvPr>
        </p:nvSpPr>
        <p:spPr>
          <a:xfrm>
            <a:off x="589627" y="1646237"/>
            <a:ext cx="7964745" cy="5029200"/>
          </a:xfrm>
          <a:prstGeom prst="rect">
            <a:avLst/>
          </a:prstGeom>
          <a:noFill/>
          <a:ln>
            <a:noFill/>
          </a:ln>
        </p:spPr>
        <p:txBody>
          <a:bodyPr spcFirstLastPara="1" wrap="square" lIns="91425" tIns="45700" rIns="91425" bIns="45700" anchor="t" anchorCtr="0">
            <a:normAutofit fontScale="77500" lnSpcReduction="20000"/>
          </a:bodyPr>
          <a:lstStyle/>
          <a:p>
            <a:pPr marL="282575" lvl="0" indent="-282575">
              <a:spcBef>
                <a:spcPts val="0"/>
              </a:spcBef>
              <a:buClr>
                <a:srgbClr val="1B1B10"/>
              </a:buClr>
              <a:buSzPct val="100000"/>
            </a:pPr>
            <a:r>
              <a:rPr lang="en-US" dirty="0" smtClean="0">
                <a:solidFill>
                  <a:schemeClr val="bg2">
                    <a:lumMod val="50000"/>
                  </a:schemeClr>
                </a:solidFill>
              </a:rPr>
              <a:t>DSS is</a:t>
            </a:r>
            <a:r>
              <a:rPr lang="en-US" dirty="0">
                <a:solidFill>
                  <a:schemeClr val="bg2">
                    <a:lumMod val="50000"/>
                  </a:schemeClr>
                </a:solidFill>
              </a:rPr>
              <a:t> a cryptographic algorithm used to generate digital </a:t>
            </a:r>
            <a:r>
              <a:rPr lang="en-US" dirty="0" smtClean="0">
                <a:solidFill>
                  <a:schemeClr val="bg2">
                    <a:lumMod val="50000"/>
                  </a:schemeClr>
                </a:solidFill>
              </a:rPr>
              <a:t>signatures to </a:t>
            </a:r>
            <a:r>
              <a:rPr lang="en-US" dirty="0">
                <a:solidFill>
                  <a:schemeClr val="bg2">
                    <a:lumMod val="50000"/>
                  </a:schemeClr>
                </a:solidFill>
              </a:rPr>
              <a:t>authenticate the sender of a digital </a:t>
            </a:r>
            <a:r>
              <a:rPr lang="en-US" dirty="0" smtClean="0">
                <a:solidFill>
                  <a:schemeClr val="bg2">
                    <a:lumMod val="50000"/>
                  </a:schemeClr>
                </a:solidFill>
              </a:rPr>
              <a:t>message.</a:t>
            </a:r>
          </a:p>
          <a:p>
            <a:pPr marL="282575" lvl="0" indent="-282575">
              <a:spcBef>
                <a:spcPts val="1800"/>
              </a:spcBef>
              <a:buClr>
                <a:srgbClr val="1B1B10"/>
              </a:buClr>
              <a:buSzPct val="100000"/>
            </a:pPr>
            <a:r>
              <a:rPr lang="en-US" dirty="0" smtClean="0">
                <a:solidFill>
                  <a:schemeClr val="bg2">
                    <a:lumMod val="50000"/>
                  </a:schemeClr>
                </a:solidFill>
              </a:rPr>
              <a:t>Originally </a:t>
            </a:r>
            <a:r>
              <a:rPr lang="en-US" dirty="0">
                <a:solidFill>
                  <a:schemeClr val="bg2">
                    <a:lumMod val="50000"/>
                  </a:schemeClr>
                </a:solidFill>
              </a:rPr>
              <a:t>proposed in 1991 </a:t>
            </a:r>
            <a:r>
              <a:rPr lang="en-US" dirty="0" smtClean="0">
                <a:solidFill>
                  <a:schemeClr val="bg2">
                    <a:lumMod val="50000"/>
                  </a:schemeClr>
                </a:solidFill>
              </a:rPr>
              <a:t>in FIPS </a:t>
            </a:r>
            <a:r>
              <a:rPr lang="en-US" dirty="0">
                <a:solidFill>
                  <a:schemeClr val="bg2">
                    <a:lumMod val="50000"/>
                  </a:schemeClr>
                </a:solidFill>
              </a:rPr>
              <a:t>PUB </a:t>
            </a:r>
            <a:r>
              <a:rPr lang="en-US" dirty="0" smtClean="0">
                <a:solidFill>
                  <a:schemeClr val="bg2">
                    <a:lumMod val="50000"/>
                  </a:schemeClr>
                </a:solidFill>
              </a:rPr>
              <a:t>186, and </a:t>
            </a:r>
            <a:r>
              <a:rPr lang="en-US" dirty="0">
                <a:solidFill>
                  <a:schemeClr val="bg2">
                    <a:lumMod val="50000"/>
                  </a:schemeClr>
                </a:solidFill>
              </a:rPr>
              <a:t>revised in 1993 and again in </a:t>
            </a:r>
            <a:r>
              <a:rPr lang="en-US" dirty="0" smtClean="0">
                <a:solidFill>
                  <a:schemeClr val="bg2">
                    <a:lumMod val="50000"/>
                  </a:schemeClr>
                </a:solidFill>
              </a:rPr>
              <a:t>1996. DSA </a:t>
            </a:r>
            <a:r>
              <a:rPr lang="en-US" dirty="0">
                <a:solidFill>
                  <a:schemeClr val="bg2">
                    <a:lumMod val="50000"/>
                  </a:schemeClr>
                </a:solidFill>
              </a:rPr>
              <a:t>works by having two keys: a private key owned by the sender and a public key held by the receiver</a:t>
            </a:r>
            <a:r>
              <a:rPr lang="en-US" dirty="0" smtClean="0">
                <a:solidFill>
                  <a:schemeClr val="bg2">
                    <a:lumMod val="50000"/>
                  </a:schemeClr>
                </a:solidFill>
              </a:rPr>
              <a:t>.</a:t>
            </a:r>
          </a:p>
          <a:p>
            <a:pPr marL="282575" lvl="0" indent="-282575" algn="l" rtl="0">
              <a:spcBef>
                <a:spcPts val="2000"/>
              </a:spcBef>
              <a:spcAft>
                <a:spcPts val="0"/>
              </a:spcAft>
              <a:buClr>
                <a:srgbClr val="1B1B10"/>
              </a:buClr>
              <a:buSzPct val="100000"/>
              <a:buChar char="•"/>
            </a:pPr>
            <a:r>
              <a:rPr lang="en-US" dirty="0" smtClean="0">
                <a:solidFill>
                  <a:schemeClr val="bg2">
                    <a:lumMod val="50000"/>
                  </a:schemeClr>
                </a:solidFill>
              </a:rPr>
              <a:t>Makes </a:t>
            </a:r>
            <a:r>
              <a:rPr lang="en-US" dirty="0">
                <a:solidFill>
                  <a:schemeClr val="bg2">
                    <a:lumMod val="50000"/>
                  </a:schemeClr>
                </a:solidFill>
              </a:rPr>
              <a:t>use of the SHA-1 and presents a new digital signature technique, the Digital Signature Algorithm (DSA)</a:t>
            </a:r>
            <a:endParaRPr dirty="0">
              <a:solidFill>
                <a:schemeClr val="bg2">
                  <a:lumMod val="50000"/>
                </a:schemeClr>
              </a:solidFill>
            </a:endParaRPr>
          </a:p>
          <a:p>
            <a:pPr marL="282575" lvl="0" indent="-282575" algn="l" rtl="0">
              <a:spcBef>
                <a:spcPts val="2000"/>
              </a:spcBef>
              <a:spcAft>
                <a:spcPts val="0"/>
              </a:spcAft>
              <a:buClr>
                <a:srgbClr val="1B1B10"/>
              </a:buClr>
              <a:buSzPct val="100000"/>
              <a:buChar char="•"/>
            </a:pPr>
            <a:r>
              <a:rPr lang="en-US" dirty="0" smtClean="0">
                <a:solidFill>
                  <a:schemeClr val="bg2">
                    <a:lumMod val="50000"/>
                  </a:schemeClr>
                </a:solidFill>
              </a:rPr>
              <a:t>Uses </a:t>
            </a:r>
            <a:r>
              <a:rPr lang="en-US" dirty="0">
                <a:solidFill>
                  <a:schemeClr val="bg2">
                    <a:lumMod val="50000"/>
                  </a:schemeClr>
                </a:solidFill>
              </a:rPr>
              <a:t>an algorithm that is designed to provide only the digital signature function</a:t>
            </a:r>
            <a:endParaRPr dirty="0">
              <a:solidFill>
                <a:schemeClr val="bg2">
                  <a:lumMod val="50000"/>
                </a:schemeClr>
              </a:solidFill>
            </a:endParaRPr>
          </a:p>
          <a:p>
            <a:pPr marL="282575" lvl="0" indent="-282575" algn="l" rtl="0">
              <a:spcBef>
                <a:spcPts val="2000"/>
              </a:spcBef>
              <a:spcAft>
                <a:spcPts val="0"/>
              </a:spcAft>
              <a:buClr>
                <a:srgbClr val="1B1B10"/>
              </a:buClr>
              <a:buSzPct val="100000"/>
              <a:buChar char="•"/>
            </a:pPr>
            <a:r>
              <a:rPr lang="en-US" dirty="0">
                <a:solidFill>
                  <a:schemeClr val="bg2">
                    <a:lumMod val="50000"/>
                  </a:schemeClr>
                </a:solidFill>
              </a:rPr>
              <a:t>Unlike RSA, it cannot be used for encryption or key exchange</a:t>
            </a:r>
            <a:endParaRPr dirty="0">
              <a:solidFill>
                <a:schemeClr val="bg2">
                  <a:lumMod val="50000"/>
                </a:schemeClr>
              </a:solidFill>
            </a:endParaRPr>
          </a:p>
        </p:txBody>
      </p:sp>
      <p:sp>
        <p:nvSpPr>
          <p:cNvPr id="457" name="Google Shape;457;p32"/>
          <p:cNvSpPr txBox="1">
            <a:spLocks noGrp="1"/>
          </p:cNvSpPr>
          <p:nvPr>
            <p:ph type="ftr" idx="11"/>
          </p:nvPr>
        </p:nvSpPr>
        <p:spPr>
          <a:xfrm>
            <a:off x="0" y="6492875"/>
            <a:ext cx="4800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19029124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4" name="Google Shape;464;p33"/>
          <p:cNvSpPr txBox="1">
            <a:spLocks noGrp="1"/>
          </p:cNvSpPr>
          <p:nvPr>
            <p:ph type="body" idx="1"/>
          </p:nvPr>
        </p:nvSpPr>
        <p:spPr>
          <a:xfrm>
            <a:off x="779463" y="1752600"/>
            <a:ext cx="7583488" cy="4648200"/>
          </a:xfrm>
          <a:prstGeom prst="rect">
            <a:avLst/>
          </a:prstGeom>
          <a:noFill/>
          <a:ln>
            <a:noFill/>
          </a:ln>
        </p:spPr>
        <p:txBody>
          <a:bodyPr spcFirstLastPara="1" wrap="square" lIns="91425" tIns="45700" rIns="91425" bIns="45700" anchor="t" anchorCtr="0">
            <a:normAutofit fontScale="85000" lnSpcReduction="20000"/>
          </a:bodyPr>
          <a:lstStyle/>
          <a:p>
            <a:pPr marL="282575" lvl="0" indent="-282575" algn="l" rtl="0">
              <a:spcBef>
                <a:spcPts val="0"/>
              </a:spcBef>
              <a:spcAft>
                <a:spcPts val="0"/>
              </a:spcAft>
              <a:buClr>
                <a:schemeClr val="dk2"/>
              </a:buClr>
              <a:buSzPct val="100000"/>
              <a:buChar char="•"/>
            </a:pPr>
            <a:r>
              <a:rPr lang="en-US" dirty="0"/>
              <a:t>NIST FIPS PUB 186-4 (Digital Signature Standard (DSS)) defines a digital signature as: “the result of a cryptographic transformation of data </a:t>
            </a:r>
            <a:r>
              <a:rPr lang="en-US" dirty="0" smtClean="0"/>
              <a:t>that provides </a:t>
            </a:r>
            <a:r>
              <a:rPr lang="en-US" dirty="0"/>
              <a:t>a mechanism for verifying origin authentication, data integrity, and signatory non-repudiation”</a:t>
            </a:r>
            <a:endParaRPr dirty="0"/>
          </a:p>
          <a:p>
            <a:pPr marL="282575" lvl="0" indent="-282575" algn="l" rtl="0">
              <a:spcBef>
                <a:spcPts val="2000"/>
              </a:spcBef>
              <a:spcAft>
                <a:spcPts val="0"/>
              </a:spcAft>
              <a:buClr>
                <a:schemeClr val="dk2"/>
              </a:buClr>
              <a:buSzPct val="100000"/>
              <a:buChar char="•"/>
            </a:pPr>
            <a:r>
              <a:rPr lang="en-US" dirty="0"/>
              <a:t>Thus, a digital signature is a data-dependent bit pattern, generated by an agent as a function of a file, message, or other form of data block</a:t>
            </a:r>
            <a:endParaRPr dirty="0"/>
          </a:p>
          <a:p>
            <a:pPr marL="282575" lvl="0" indent="-282575" algn="l" rtl="0">
              <a:spcBef>
                <a:spcPts val="2000"/>
              </a:spcBef>
              <a:spcAft>
                <a:spcPts val="0"/>
              </a:spcAft>
              <a:buClr>
                <a:schemeClr val="dk2"/>
              </a:buClr>
              <a:buSzPct val="100000"/>
              <a:buChar char="•"/>
            </a:pPr>
            <a:r>
              <a:rPr lang="en-US" dirty="0"/>
              <a:t>FIPS 186-4 specifies the use of one of three digital signature algorithms:</a:t>
            </a:r>
            <a:endParaRPr dirty="0"/>
          </a:p>
          <a:p>
            <a:pPr marL="577850" lvl="1" indent="-295275" algn="l" rtl="0">
              <a:spcBef>
                <a:spcPts val="600"/>
              </a:spcBef>
              <a:spcAft>
                <a:spcPts val="0"/>
              </a:spcAft>
              <a:buClr>
                <a:srgbClr val="6D1705"/>
              </a:buClr>
              <a:buSzPct val="100000"/>
              <a:buChar char="•"/>
            </a:pPr>
            <a:r>
              <a:rPr lang="en-US" dirty="0"/>
              <a:t>Digital signature algorithm (DSA)</a:t>
            </a:r>
            <a:endParaRPr dirty="0"/>
          </a:p>
          <a:p>
            <a:pPr marL="577850" lvl="1" indent="-295275" algn="l" rtl="0">
              <a:spcBef>
                <a:spcPts val="600"/>
              </a:spcBef>
              <a:spcAft>
                <a:spcPts val="0"/>
              </a:spcAft>
              <a:buClr>
                <a:srgbClr val="6D1705"/>
              </a:buClr>
              <a:buSzPct val="100000"/>
              <a:buChar char="•"/>
            </a:pPr>
            <a:r>
              <a:rPr lang="en-US" dirty="0"/>
              <a:t>RSA digital signature algorithm</a:t>
            </a:r>
            <a:endParaRPr dirty="0"/>
          </a:p>
          <a:p>
            <a:pPr marL="577850" lvl="1" indent="-295275" algn="l" rtl="0">
              <a:spcBef>
                <a:spcPts val="600"/>
              </a:spcBef>
              <a:spcAft>
                <a:spcPts val="0"/>
              </a:spcAft>
              <a:buClr>
                <a:srgbClr val="6D1705"/>
              </a:buClr>
              <a:buSzPct val="100000"/>
              <a:buChar char="•"/>
            </a:pPr>
            <a:r>
              <a:rPr lang="en-US" dirty="0"/>
              <a:t>Elliptic curve digital signature algorithm (ECDSA)</a:t>
            </a:r>
            <a:endParaRPr dirty="0"/>
          </a:p>
        </p:txBody>
      </p:sp>
      <p:sp>
        <p:nvSpPr>
          <p:cNvPr id="465" name="Google Shape;465;p33"/>
          <p:cNvSpPr txBox="1">
            <a:spLocks noGrp="1"/>
          </p:cNvSpPr>
          <p:nvPr>
            <p:ph type="ftr" idx="11"/>
          </p:nvPr>
        </p:nvSpPr>
        <p:spPr>
          <a:xfrm>
            <a:off x="0" y="6492875"/>
            <a:ext cx="58674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
        <p:nvSpPr>
          <p:cNvPr id="6" name="Google Shape;455;p32"/>
          <p:cNvSpPr txBox="1">
            <a:spLocks noGrp="1"/>
          </p:cNvSpPr>
          <p:nvPr>
            <p:ph type="title"/>
          </p:nvPr>
        </p:nvSpPr>
        <p:spPr>
          <a:xfrm>
            <a:off x="0" y="62753"/>
            <a:ext cx="9144000"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4000" dirty="0"/>
              <a:t>Digital Signature standard (DSS)</a:t>
            </a:r>
            <a:endParaRPr sz="4000" dirty="0"/>
          </a:p>
        </p:txBody>
      </p:sp>
    </p:spTree>
    <p:extLst>
      <p:ext uri="{BB962C8B-B14F-4D97-AF65-F5344CB8AC3E}">
        <p14:creationId xmlns:p14="http://schemas.microsoft.com/office/powerpoint/2010/main" val="38352879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5"/>
          <p:cNvSpPr txBox="1">
            <a:spLocks noGrp="1"/>
          </p:cNvSpPr>
          <p:nvPr>
            <p:ph type="ftr" idx="11"/>
          </p:nvPr>
        </p:nvSpPr>
        <p:spPr>
          <a:xfrm>
            <a:off x="0" y="6492875"/>
            <a:ext cx="60960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pic>
        <p:nvPicPr>
          <p:cNvPr id="480" name="Google Shape;480;p35" descr="f15.pdf"/>
          <p:cNvPicPr preferRelativeResize="0"/>
          <p:nvPr/>
        </p:nvPicPr>
        <p:blipFill rotWithShape="1">
          <a:blip r:embed="rId3">
            <a:alphaModFix/>
          </a:blip>
          <a:srcRect t="4544" b="6364"/>
          <a:stretch/>
        </p:blipFill>
        <p:spPr>
          <a:xfrm>
            <a:off x="584615" y="311786"/>
            <a:ext cx="7899817" cy="6109746"/>
          </a:xfrm>
          <a:prstGeom prst="rect">
            <a:avLst/>
          </a:prstGeom>
          <a:solidFill>
            <a:srgbClr val="F2F2F2"/>
          </a:solidFill>
          <a:ln>
            <a:noFill/>
          </a:ln>
        </p:spPr>
      </p:pic>
    </p:spTree>
    <p:extLst>
      <p:ext uri="{BB962C8B-B14F-4D97-AF65-F5344CB8AC3E}">
        <p14:creationId xmlns:p14="http://schemas.microsoft.com/office/powerpoint/2010/main" val="8876745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1"/>
          </p:nvPr>
        </p:nvSpPr>
        <p:spPr>
          <a:xfrm>
            <a:off x="362607" y="1828800"/>
            <a:ext cx="8353690" cy="4297363"/>
          </a:xfrm>
        </p:spPr>
        <p:txBody>
          <a:bodyPr>
            <a:noAutofit/>
          </a:bodyPr>
          <a:lstStyle/>
          <a:p>
            <a:pPr lvl="0">
              <a:spcBef>
                <a:spcPts val="1200"/>
              </a:spcBef>
            </a:pPr>
            <a:r>
              <a:rPr lang="en-US" altLang="en-US" dirty="0" smtClean="0">
                <a:solidFill>
                  <a:schemeClr val="tx2">
                    <a:lumMod val="75000"/>
                  </a:schemeClr>
                </a:solidFill>
              </a:rPr>
              <a:t>The majority of public-key cryptography (RSA, D-H) use either integer or polynomial arithmetic with very large numbers/polynomials</a:t>
            </a:r>
          </a:p>
          <a:p>
            <a:pPr marL="738188" indent="-163513" eaLnBrk="1" hangingPunct="1">
              <a:spcBef>
                <a:spcPts val="1200"/>
              </a:spcBef>
            </a:pPr>
            <a:r>
              <a:rPr lang="en-US" altLang="en-US" sz="2000" dirty="0">
                <a:solidFill>
                  <a:schemeClr val="tx2">
                    <a:lumMod val="75000"/>
                  </a:schemeClr>
                </a:solidFill>
              </a:rPr>
              <a:t>I</a:t>
            </a:r>
            <a:r>
              <a:rPr lang="en-US" altLang="en-US" sz="2000" dirty="0" smtClean="0">
                <a:solidFill>
                  <a:schemeClr val="tx2">
                    <a:lumMod val="75000"/>
                  </a:schemeClr>
                </a:solidFill>
              </a:rPr>
              <a:t>mposes a significant load in storing and processing keys and messages. An alternative is to use elliptic curves</a:t>
            </a:r>
          </a:p>
          <a:p>
            <a:pPr>
              <a:spcBef>
                <a:spcPts val="1200"/>
              </a:spcBef>
            </a:pPr>
            <a:r>
              <a:rPr lang="en-US" dirty="0">
                <a:solidFill>
                  <a:schemeClr val="tx2">
                    <a:lumMod val="75000"/>
                  </a:schemeClr>
                </a:solidFill>
              </a:rPr>
              <a:t>Principal attraction of ECC compared to RSA is that it appears to offer </a:t>
            </a:r>
            <a:r>
              <a:rPr lang="en-US" altLang="en-US" dirty="0">
                <a:solidFill>
                  <a:schemeClr val="tx2">
                    <a:lumMod val="75000"/>
                  </a:schemeClr>
                </a:solidFill>
              </a:rPr>
              <a:t>same security with smaller bit </a:t>
            </a:r>
            <a:r>
              <a:rPr lang="en-US" altLang="en-US" dirty="0" smtClean="0">
                <a:solidFill>
                  <a:schemeClr val="tx2">
                    <a:lumMod val="75000"/>
                  </a:schemeClr>
                </a:solidFill>
              </a:rPr>
              <a:t>sizes</a:t>
            </a:r>
            <a:r>
              <a:rPr lang="en-US" dirty="0" smtClean="0">
                <a:solidFill>
                  <a:schemeClr val="tx2">
                    <a:lumMod val="75000"/>
                  </a:schemeClr>
                </a:solidFill>
              </a:rPr>
              <a:t>, </a:t>
            </a:r>
            <a:r>
              <a:rPr lang="en-US" dirty="0">
                <a:solidFill>
                  <a:schemeClr val="tx2">
                    <a:lumMod val="75000"/>
                  </a:schemeClr>
                </a:solidFill>
              </a:rPr>
              <a:t>thereby reducing processing </a:t>
            </a:r>
            <a:r>
              <a:rPr lang="en-US" dirty="0" smtClean="0">
                <a:solidFill>
                  <a:schemeClr val="tx2">
                    <a:lumMod val="75000"/>
                  </a:schemeClr>
                </a:solidFill>
              </a:rPr>
              <a:t>overhead</a:t>
            </a:r>
            <a:endParaRPr lang="en-US" dirty="0">
              <a:solidFill>
                <a:schemeClr val="tx2">
                  <a:lumMod val="75000"/>
                </a:schemeClr>
              </a:solidFill>
            </a:endParaRPr>
          </a:p>
        </p:txBody>
      </p:sp>
      <p:sp>
        <p:nvSpPr>
          <p:cNvPr id="8" name="Google Shape;471;p34"/>
          <p:cNvSpPr txBox="1">
            <a:spLocks noGrp="1"/>
          </p:cNvSpPr>
          <p:nvPr>
            <p:ph type="title"/>
          </p:nvPr>
        </p:nvSpPr>
        <p:spPr>
          <a:xfrm>
            <a:off x="362607" y="62753"/>
            <a:ext cx="8607969"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3600" dirty="0"/>
              <a:t>Elliptic-curve cryptography (ECC)</a:t>
            </a:r>
            <a:endParaRPr sz="3600" dirty="0"/>
          </a:p>
        </p:txBody>
      </p:sp>
    </p:spTree>
    <p:extLst>
      <p:ext uri="{BB962C8B-B14F-4D97-AF65-F5344CB8AC3E}">
        <p14:creationId xmlns:p14="http://schemas.microsoft.com/office/powerpoint/2010/main" val="25560995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4"/>
          <p:cNvSpPr txBox="1">
            <a:spLocks noGrp="1"/>
          </p:cNvSpPr>
          <p:nvPr>
            <p:ph type="title"/>
          </p:nvPr>
        </p:nvSpPr>
        <p:spPr>
          <a:xfrm>
            <a:off x="362607" y="62753"/>
            <a:ext cx="8607969"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3600" dirty="0"/>
              <a:t>Elliptic-curve cryptography (ECC)</a:t>
            </a:r>
            <a:endParaRPr sz="3600" dirty="0"/>
          </a:p>
        </p:txBody>
      </p:sp>
      <p:sp>
        <p:nvSpPr>
          <p:cNvPr id="472" name="Google Shape;472;p34"/>
          <p:cNvSpPr txBox="1">
            <a:spLocks noGrp="1"/>
          </p:cNvSpPr>
          <p:nvPr>
            <p:ph type="body" idx="1"/>
          </p:nvPr>
        </p:nvSpPr>
        <p:spPr>
          <a:xfrm>
            <a:off x="636816" y="1665514"/>
            <a:ext cx="7807780" cy="4827361"/>
          </a:xfrm>
          <a:prstGeom prst="rect">
            <a:avLst/>
          </a:prstGeom>
          <a:noFill/>
          <a:ln>
            <a:noFill/>
          </a:ln>
        </p:spPr>
        <p:txBody>
          <a:bodyPr spcFirstLastPara="1" wrap="square" lIns="91425" tIns="45700" rIns="91425" bIns="45700" anchor="t" anchorCtr="0">
            <a:normAutofit/>
          </a:bodyPr>
          <a:lstStyle/>
          <a:p>
            <a:pPr marL="282575" lvl="0" indent="-282575">
              <a:spcBef>
                <a:spcPts val="0"/>
              </a:spcBef>
              <a:buClr>
                <a:srgbClr val="1B1B10"/>
              </a:buClr>
              <a:buSzPts val="2400"/>
            </a:pPr>
            <a:r>
              <a:rPr lang="en-US" sz="2600" dirty="0">
                <a:solidFill>
                  <a:schemeClr val="tx2">
                    <a:lumMod val="75000"/>
                  </a:schemeClr>
                </a:solidFill>
              </a:rPr>
              <a:t>Elliptic-curve cryptography (ECC) is an approach to public-key cryptography based on the algebraic structure of elliptic curves </a:t>
            </a:r>
            <a:r>
              <a:rPr lang="en-US" sz="2600" dirty="0" smtClean="0">
                <a:solidFill>
                  <a:schemeClr val="tx2">
                    <a:lumMod val="75000"/>
                  </a:schemeClr>
                </a:solidFill>
              </a:rPr>
              <a:t>(EC) over </a:t>
            </a:r>
            <a:r>
              <a:rPr lang="en-US" sz="2600" dirty="0">
                <a:solidFill>
                  <a:schemeClr val="tx2">
                    <a:lumMod val="75000"/>
                  </a:schemeClr>
                </a:solidFill>
              </a:rPr>
              <a:t>finite fields. </a:t>
            </a:r>
            <a:endParaRPr lang="en-US" sz="2600" dirty="0" smtClean="0">
              <a:solidFill>
                <a:schemeClr val="tx2">
                  <a:lumMod val="75000"/>
                </a:schemeClr>
              </a:solidFill>
            </a:endParaRPr>
          </a:p>
          <a:p>
            <a:pPr marL="282575" lvl="0" indent="-282575">
              <a:spcBef>
                <a:spcPts val="0"/>
              </a:spcBef>
              <a:buClr>
                <a:srgbClr val="1B1B10"/>
              </a:buClr>
              <a:buSzPts val="2400"/>
            </a:pPr>
            <a:endParaRPr lang="en-US" sz="2600" dirty="0" smtClean="0">
              <a:solidFill>
                <a:schemeClr val="tx2">
                  <a:lumMod val="75000"/>
                </a:schemeClr>
              </a:solidFill>
            </a:endParaRPr>
          </a:p>
          <a:p>
            <a:pPr marL="282575" lvl="0" indent="-282575">
              <a:spcBef>
                <a:spcPts val="0"/>
              </a:spcBef>
              <a:buClr>
                <a:srgbClr val="1B1B10"/>
              </a:buClr>
              <a:buSzPts val="2400"/>
            </a:pPr>
            <a:r>
              <a:rPr lang="en-US" sz="2600" dirty="0" smtClean="0">
                <a:solidFill>
                  <a:schemeClr val="tx2">
                    <a:lumMod val="75000"/>
                  </a:schemeClr>
                </a:solidFill>
              </a:rPr>
              <a:t>Encryption using elliptic curve is done on the principle of solutions to complex equations involving elliptic curves (EC).</a:t>
            </a:r>
          </a:p>
          <a:p>
            <a:pPr marL="0" lvl="0" indent="0">
              <a:spcBef>
                <a:spcPts val="0"/>
              </a:spcBef>
              <a:buClr>
                <a:srgbClr val="1B1B10"/>
              </a:buClr>
              <a:buSzPts val="2400"/>
              <a:buNone/>
            </a:pPr>
            <a:endParaRPr lang="en-US" sz="2600" dirty="0">
              <a:solidFill>
                <a:schemeClr val="tx2">
                  <a:lumMod val="75000"/>
                </a:schemeClr>
              </a:solidFill>
            </a:endParaRPr>
          </a:p>
          <a:p>
            <a:pPr eaLnBrk="1" hangingPunct="1">
              <a:lnSpc>
                <a:spcPct val="90000"/>
              </a:lnSpc>
            </a:pPr>
            <a:r>
              <a:rPr lang="en-US" altLang="en-US" sz="2600" dirty="0">
                <a:solidFill>
                  <a:schemeClr val="tx2">
                    <a:lumMod val="75000"/>
                  </a:schemeClr>
                </a:solidFill>
                <a:latin typeface="Lustria" panose="020B0604020202020204" charset="0"/>
              </a:rPr>
              <a:t>EC can be expressed with equations of the form:</a:t>
            </a:r>
          </a:p>
          <a:p>
            <a:pPr lvl="1" eaLnBrk="1" hangingPunct="1">
              <a:lnSpc>
                <a:spcPct val="90000"/>
              </a:lnSpc>
            </a:pPr>
            <a:r>
              <a:rPr lang="en-AU" altLang="en-US" sz="2600" i="1" dirty="0">
                <a:solidFill>
                  <a:schemeClr val="tx2">
                    <a:lumMod val="75000"/>
                  </a:schemeClr>
                </a:solidFill>
                <a:latin typeface="Lustria" panose="020B0604020202020204" charset="0"/>
              </a:rPr>
              <a:t>y</a:t>
            </a:r>
            <a:r>
              <a:rPr lang="en-AU" altLang="en-US" sz="2600" baseline="30000" dirty="0">
                <a:solidFill>
                  <a:schemeClr val="tx2">
                    <a:lumMod val="75000"/>
                  </a:schemeClr>
                </a:solidFill>
                <a:latin typeface="Lustria" panose="020B0604020202020204" charset="0"/>
              </a:rPr>
              <a:t>2</a:t>
            </a:r>
            <a:r>
              <a:rPr lang="en-AU" altLang="en-US" sz="2600" dirty="0">
                <a:solidFill>
                  <a:schemeClr val="tx2">
                    <a:lumMod val="75000"/>
                  </a:schemeClr>
                </a:solidFill>
                <a:latin typeface="Lustria" panose="020B0604020202020204" charset="0"/>
              </a:rPr>
              <a:t> = </a:t>
            </a:r>
            <a:r>
              <a:rPr lang="en-AU" altLang="en-US" sz="2600" i="1" dirty="0">
                <a:solidFill>
                  <a:schemeClr val="tx2">
                    <a:lumMod val="75000"/>
                  </a:schemeClr>
                </a:solidFill>
                <a:latin typeface="Lustria" panose="020B0604020202020204" charset="0"/>
              </a:rPr>
              <a:t>x</a:t>
            </a:r>
            <a:r>
              <a:rPr lang="en-AU" altLang="en-US" sz="2600" baseline="30000" dirty="0">
                <a:solidFill>
                  <a:schemeClr val="tx2">
                    <a:lumMod val="75000"/>
                  </a:schemeClr>
                </a:solidFill>
                <a:latin typeface="Lustria" panose="020B0604020202020204" charset="0"/>
              </a:rPr>
              <a:t>3</a:t>
            </a:r>
            <a:r>
              <a:rPr lang="en-AU" altLang="en-US" sz="2600" dirty="0">
                <a:solidFill>
                  <a:schemeClr val="tx2">
                    <a:lumMod val="75000"/>
                  </a:schemeClr>
                </a:solidFill>
                <a:latin typeface="Lustria" panose="020B0604020202020204" charset="0"/>
              </a:rPr>
              <a:t> + </a:t>
            </a:r>
            <a:r>
              <a:rPr lang="en-AU" altLang="en-US" sz="2600" i="1" dirty="0" err="1">
                <a:solidFill>
                  <a:schemeClr val="tx2">
                    <a:lumMod val="75000"/>
                  </a:schemeClr>
                </a:solidFill>
                <a:latin typeface="Lustria" panose="020B0604020202020204" charset="0"/>
              </a:rPr>
              <a:t>ax</a:t>
            </a:r>
            <a:r>
              <a:rPr lang="en-AU" altLang="en-US" sz="2600" i="1" dirty="0">
                <a:solidFill>
                  <a:schemeClr val="tx2">
                    <a:lumMod val="75000"/>
                  </a:schemeClr>
                </a:solidFill>
                <a:latin typeface="Lustria" panose="020B0604020202020204" charset="0"/>
              </a:rPr>
              <a:t> </a:t>
            </a:r>
            <a:r>
              <a:rPr lang="en-AU" altLang="en-US" sz="2600" dirty="0">
                <a:solidFill>
                  <a:schemeClr val="tx2">
                    <a:lumMod val="75000"/>
                  </a:schemeClr>
                </a:solidFill>
                <a:latin typeface="Lustria" panose="020B0604020202020204" charset="0"/>
              </a:rPr>
              <a:t>+ </a:t>
            </a:r>
            <a:r>
              <a:rPr lang="en-AU" altLang="en-US" sz="2600" i="1" dirty="0">
                <a:solidFill>
                  <a:schemeClr val="tx2">
                    <a:lumMod val="75000"/>
                  </a:schemeClr>
                </a:solidFill>
                <a:latin typeface="Lustria" panose="020B0604020202020204" charset="0"/>
              </a:rPr>
              <a:t>b</a:t>
            </a:r>
          </a:p>
          <a:p>
            <a:pPr lvl="1" eaLnBrk="1" hangingPunct="1">
              <a:lnSpc>
                <a:spcPct val="90000"/>
              </a:lnSpc>
            </a:pPr>
            <a:r>
              <a:rPr lang="en-US" altLang="en-US" sz="2600" dirty="0">
                <a:solidFill>
                  <a:schemeClr val="tx2">
                    <a:lumMod val="75000"/>
                  </a:schemeClr>
                </a:solidFill>
                <a:latin typeface="Lustria" panose="020B0604020202020204" charset="0"/>
              </a:rPr>
              <a:t>where x, y, a, b are all real </a:t>
            </a:r>
            <a:r>
              <a:rPr lang="en-US" altLang="en-US" sz="2600" dirty="0" smtClean="0">
                <a:solidFill>
                  <a:schemeClr val="tx2">
                    <a:lumMod val="75000"/>
                  </a:schemeClr>
                </a:solidFill>
                <a:latin typeface="Lustria" panose="020B0604020202020204" charset="0"/>
              </a:rPr>
              <a:t>numbers</a:t>
            </a:r>
          </a:p>
          <a:p>
            <a:pPr lvl="1" eaLnBrk="1" hangingPunct="1">
              <a:lnSpc>
                <a:spcPct val="90000"/>
              </a:lnSpc>
            </a:pPr>
            <a:endParaRPr lang="en-US" altLang="en-US" sz="2600" dirty="0">
              <a:solidFill>
                <a:schemeClr val="tx2">
                  <a:lumMod val="75000"/>
                </a:schemeClr>
              </a:solidFill>
              <a:latin typeface="Lustria" panose="020B0604020202020204" charset="0"/>
            </a:endParaRPr>
          </a:p>
          <a:p>
            <a:pPr marL="571500" lvl="1" indent="0" eaLnBrk="1" hangingPunct="1">
              <a:lnSpc>
                <a:spcPct val="90000"/>
              </a:lnSpc>
              <a:buNone/>
            </a:pPr>
            <a:endParaRPr lang="en-US" altLang="en-US" sz="2600" dirty="0">
              <a:solidFill>
                <a:schemeClr val="tx2">
                  <a:lumMod val="75000"/>
                </a:schemeClr>
              </a:solidFill>
              <a:latin typeface="Lustria" panose="020B0604020202020204" charset="0"/>
            </a:endParaRPr>
          </a:p>
          <a:p>
            <a:pPr marL="282575" lvl="0" indent="-282575">
              <a:spcBef>
                <a:spcPts val="0"/>
              </a:spcBef>
              <a:buClr>
                <a:srgbClr val="1B1B10"/>
              </a:buClr>
              <a:buSzPts val="2400"/>
            </a:pPr>
            <a:endParaRPr lang="en-US" dirty="0">
              <a:solidFill>
                <a:schemeClr val="tx2">
                  <a:lumMod val="75000"/>
                </a:schemeClr>
              </a:solidFill>
            </a:endParaRPr>
          </a:p>
        </p:txBody>
      </p:sp>
      <p:sp>
        <p:nvSpPr>
          <p:cNvPr id="473" name="Google Shape;473;p34"/>
          <p:cNvSpPr txBox="1">
            <a:spLocks noGrp="1"/>
          </p:cNvSpPr>
          <p:nvPr>
            <p:ph type="ftr" idx="11"/>
          </p:nvPr>
        </p:nvSpPr>
        <p:spPr>
          <a:xfrm>
            <a:off x="0" y="6492875"/>
            <a:ext cx="5181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29381223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a:xfrm>
            <a:off x="720471" y="1519084"/>
            <a:ext cx="7833595" cy="4984955"/>
          </a:xfrm>
        </p:spPr>
        <p:txBody>
          <a:bodyPr>
            <a:normAutofit/>
          </a:bodyPr>
          <a:lstStyle/>
          <a:p>
            <a:pPr eaLnBrk="1" hangingPunct="1">
              <a:lnSpc>
                <a:spcPct val="90000"/>
              </a:lnSpc>
            </a:pPr>
            <a:r>
              <a:rPr lang="en-US" altLang="en-US" sz="2600" dirty="0" smtClean="0">
                <a:latin typeface="Lustria" panose="020B0604020202020204" charset="0"/>
              </a:rPr>
              <a:t>EC is the set of points that:</a:t>
            </a:r>
          </a:p>
          <a:p>
            <a:pPr marL="693738" indent="-236538" eaLnBrk="1" hangingPunct="1">
              <a:lnSpc>
                <a:spcPct val="90000"/>
              </a:lnSpc>
              <a:buFont typeface="Wingdings" panose="05000000000000000000" pitchFamily="2" charset="2"/>
              <a:buChar char="ü"/>
            </a:pPr>
            <a:r>
              <a:rPr lang="en-US" altLang="en-US" sz="2600" dirty="0" smtClean="0">
                <a:latin typeface="Lustria" panose="020B0604020202020204" charset="0"/>
              </a:rPr>
              <a:t>satisfy the equation</a:t>
            </a:r>
            <a:r>
              <a:rPr lang="en-AU" altLang="en-US" sz="2600" i="1" dirty="0" smtClean="0">
                <a:latin typeface="Lustria" panose="020B0604020202020204" charset="0"/>
              </a:rPr>
              <a:t> y</a:t>
            </a:r>
            <a:r>
              <a:rPr lang="en-AU" altLang="en-US" sz="2600" baseline="30000" dirty="0" smtClean="0">
                <a:latin typeface="Lustria" panose="020B0604020202020204" charset="0"/>
              </a:rPr>
              <a:t>2</a:t>
            </a:r>
            <a:r>
              <a:rPr lang="en-AU" altLang="en-US" sz="2600" dirty="0" smtClean="0">
                <a:latin typeface="Lustria" panose="020B0604020202020204" charset="0"/>
              </a:rPr>
              <a:t> </a:t>
            </a:r>
            <a:r>
              <a:rPr lang="en-AU" altLang="en-US" sz="2600" dirty="0">
                <a:latin typeface="Lustria" panose="020B0604020202020204" charset="0"/>
              </a:rPr>
              <a:t>= </a:t>
            </a:r>
            <a:r>
              <a:rPr lang="en-AU" altLang="en-US" sz="2600" i="1" dirty="0">
                <a:latin typeface="Lustria" panose="020B0604020202020204" charset="0"/>
              </a:rPr>
              <a:t>x</a:t>
            </a:r>
            <a:r>
              <a:rPr lang="en-AU" altLang="en-US" sz="2600" baseline="30000" dirty="0">
                <a:latin typeface="Lustria" panose="020B0604020202020204" charset="0"/>
              </a:rPr>
              <a:t>3</a:t>
            </a:r>
            <a:r>
              <a:rPr lang="en-AU" altLang="en-US" sz="2600" dirty="0">
                <a:latin typeface="Lustria" panose="020B0604020202020204" charset="0"/>
              </a:rPr>
              <a:t> + </a:t>
            </a:r>
            <a:r>
              <a:rPr lang="en-AU" altLang="en-US" sz="2600" i="1" dirty="0" err="1">
                <a:latin typeface="Lustria" panose="020B0604020202020204" charset="0"/>
              </a:rPr>
              <a:t>ax</a:t>
            </a:r>
            <a:r>
              <a:rPr lang="en-AU" altLang="en-US" sz="2600" i="1" dirty="0">
                <a:latin typeface="Lustria" panose="020B0604020202020204" charset="0"/>
              </a:rPr>
              <a:t> </a:t>
            </a:r>
            <a:r>
              <a:rPr lang="en-AU" altLang="en-US" sz="2600" dirty="0">
                <a:latin typeface="Lustria" panose="020B0604020202020204" charset="0"/>
              </a:rPr>
              <a:t>+ </a:t>
            </a:r>
            <a:r>
              <a:rPr lang="en-AU" altLang="en-US" sz="2600" i="1" dirty="0" smtClean="0">
                <a:latin typeface="Lustria" panose="020B0604020202020204" charset="0"/>
              </a:rPr>
              <a:t>b (for some constant a and b)</a:t>
            </a:r>
          </a:p>
          <a:p>
            <a:pPr marL="693738" indent="-236538" eaLnBrk="1" hangingPunct="1">
              <a:lnSpc>
                <a:spcPct val="90000"/>
              </a:lnSpc>
              <a:buFont typeface="Wingdings" panose="05000000000000000000" pitchFamily="2" charset="2"/>
              <a:buChar char="ü"/>
            </a:pPr>
            <a:r>
              <a:rPr lang="en-US" altLang="en-US" sz="2600" dirty="0" smtClean="0">
                <a:latin typeface="Lustria" panose="020B0604020202020204" charset="0"/>
              </a:rPr>
              <a:t>satisfy </a:t>
            </a:r>
            <a:r>
              <a:rPr lang="en-US" altLang="en-US" sz="2600" dirty="0">
                <a:latin typeface="Lustria" panose="020B0604020202020204" charset="0"/>
              </a:rPr>
              <a:t>the</a:t>
            </a:r>
            <a:r>
              <a:rPr lang="en-AU" altLang="en-US" sz="2600" i="1" dirty="0" smtClean="0">
                <a:latin typeface="Lustria" panose="020B0604020202020204" charset="0"/>
              </a:rPr>
              <a:t> the condition: </a:t>
            </a:r>
            <a:r>
              <a:rPr lang="en-US" altLang="en-US" sz="2600" dirty="0">
                <a:latin typeface="Lustria" panose="020B0604020202020204" charset="0"/>
              </a:rPr>
              <a:t>4a</a:t>
            </a:r>
            <a:r>
              <a:rPr lang="en-US" altLang="en-US" sz="2600" baseline="30000" dirty="0">
                <a:latin typeface="Lustria" panose="020B0604020202020204" charset="0"/>
              </a:rPr>
              <a:t>3</a:t>
            </a:r>
            <a:r>
              <a:rPr lang="en-US" altLang="en-US" sz="2600" dirty="0">
                <a:latin typeface="Lustria" panose="020B0604020202020204" charset="0"/>
              </a:rPr>
              <a:t>+27b</a:t>
            </a:r>
            <a:r>
              <a:rPr lang="en-US" altLang="en-US" sz="2600" baseline="30000" dirty="0">
                <a:latin typeface="Lustria" panose="020B0604020202020204" charset="0"/>
              </a:rPr>
              <a:t>2</a:t>
            </a:r>
            <a:r>
              <a:rPr lang="en-US" altLang="en-US" sz="2600" dirty="0">
                <a:latin typeface="Lustria" panose="020B0604020202020204" charset="0"/>
              </a:rPr>
              <a:t> mod p ≠ </a:t>
            </a:r>
            <a:r>
              <a:rPr lang="en-US" altLang="en-US" sz="2600" dirty="0" smtClean="0">
                <a:latin typeface="Lustria" panose="020B0604020202020204" charset="0"/>
              </a:rPr>
              <a:t>0</a:t>
            </a:r>
            <a:endParaRPr lang="en-US" altLang="en-US" sz="2600" dirty="0">
              <a:latin typeface="Lustria" panose="020B0604020202020204" charset="0"/>
            </a:endParaRPr>
          </a:p>
          <a:p>
            <a:pPr eaLnBrk="1" hangingPunct="1">
              <a:lnSpc>
                <a:spcPct val="90000"/>
              </a:lnSpc>
            </a:pPr>
            <a:r>
              <a:rPr lang="en-US" altLang="en-US" sz="2600" dirty="0" smtClean="0">
                <a:latin typeface="Lustria" panose="020B0604020202020204" charset="0"/>
              </a:rPr>
              <a:t>E</a:t>
            </a:r>
            <a:r>
              <a:rPr lang="en-US" altLang="en-US" sz="2600" baseline="-25000" dirty="0" smtClean="0">
                <a:latin typeface="Lustria" panose="020B0604020202020204" charset="0"/>
              </a:rPr>
              <a:t>p</a:t>
            </a:r>
            <a:r>
              <a:rPr lang="en-US" altLang="en-US" sz="2600" dirty="0" smtClean="0">
                <a:latin typeface="Lustria" panose="020B0604020202020204" charset="0"/>
              </a:rPr>
              <a:t>(</a:t>
            </a:r>
            <a:r>
              <a:rPr lang="en-US" altLang="en-US" sz="2600" dirty="0" err="1" smtClean="0">
                <a:latin typeface="Lustria" panose="020B0604020202020204" charset="0"/>
              </a:rPr>
              <a:t>a,b</a:t>
            </a:r>
            <a:r>
              <a:rPr lang="en-US" altLang="en-US" sz="2600" dirty="0">
                <a:latin typeface="Lustria" panose="020B0604020202020204" charset="0"/>
              </a:rPr>
              <a:t>) defined over </a:t>
            </a:r>
            <a:r>
              <a:rPr lang="en-US" altLang="en-US" sz="2600" dirty="0" smtClean="0">
                <a:latin typeface="Lustria" panose="020B0604020202020204" charset="0"/>
              </a:rPr>
              <a:t>finite field</a:t>
            </a:r>
            <a:endParaRPr lang="en-US" altLang="en-US" sz="2600" dirty="0">
              <a:latin typeface="Lustria" panose="020B0604020202020204" charset="0"/>
            </a:endParaRPr>
          </a:p>
          <a:p>
            <a:pPr lvl="2" eaLnBrk="1" hangingPunct="1">
              <a:lnSpc>
                <a:spcPct val="90000"/>
              </a:lnSpc>
            </a:pPr>
            <a:r>
              <a:rPr lang="en-US" altLang="en-US" sz="2600" dirty="0">
                <a:latin typeface="Lustria" panose="020B0604020202020204" charset="0"/>
              </a:rPr>
              <a:t>y</a:t>
            </a:r>
            <a:r>
              <a:rPr lang="en-US" altLang="en-US" sz="2600" baseline="30000" dirty="0">
                <a:latin typeface="Lustria" panose="020B0604020202020204" charset="0"/>
              </a:rPr>
              <a:t>2</a:t>
            </a:r>
            <a:r>
              <a:rPr lang="en-US" altLang="en-US" sz="2600" dirty="0">
                <a:latin typeface="Lustria" panose="020B0604020202020204" charset="0"/>
              </a:rPr>
              <a:t> mod p = (x</a:t>
            </a:r>
            <a:r>
              <a:rPr lang="en-US" altLang="en-US" sz="2600" baseline="30000" dirty="0">
                <a:latin typeface="Lustria" panose="020B0604020202020204" charset="0"/>
              </a:rPr>
              <a:t>3</a:t>
            </a:r>
            <a:r>
              <a:rPr lang="en-US" altLang="en-US" sz="2600" dirty="0">
                <a:latin typeface="Lustria" panose="020B0604020202020204" charset="0"/>
              </a:rPr>
              <a:t>+ax+b) mod p</a:t>
            </a:r>
          </a:p>
          <a:p>
            <a:pPr lvl="2" eaLnBrk="1" hangingPunct="1">
              <a:lnSpc>
                <a:spcPct val="90000"/>
              </a:lnSpc>
            </a:pPr>
            <a:r>
              <a:rPr lang="en-US" altLang="en-US" sz="2600" dirty="0">
                <a:latin typeface="Lustria" panose="020B0604020202020204" charset="0"/>
              </a:rPr>
              <a:t>use integers modulo a prime for both variables and </a:t>
            </a:r>
            <a:r>
              <a:rPr lang="en-US" altLang="en-US" sz="2600" dirty="0" smtClean="0">
                <a:latin typeface="Lustria" panose="020B0604020202020204" charset="0"/>
              </a:rPr>
              <a:t>coefficients</a:t>
            </a:r>
          </a:p>
          <a:p>
            <a:pPr lvl="2" eaLnBrk="1" hangingPunct="1">
              <a:lnSpc>
                <a:spcPct val="90000"/>
              </a:lnSpc>
            </a:pPr>
            <a:r>
              <a:rPr lang="en-US" altLang="en-US" sz="2600" dirty="0" smtClean="0">
                <a:latin typeface="Lustria" panose="020B0604020202020204" charset="0"/>
              </a:rPr>
              <a:t>4a</a:t>
            </a:r>
            <a:r>
              <a:rPr lang="en-US" altLang="en-US" sz="2600" baseline="30000" dirty="0" smtClean="0">
                <a:latin typeface="Lustria" panose="020B0604020202020204" charset="0"/>
              </a:rPr>
              <a:t>3</a:t>
            </a:r>
            <a:r>
              <a:rPr lang="en-US" altLang="en-US" sz="2600" dirty="0" smtClean="0">
                <a:latin typeface="Lustria" panose="020B0604020202020204" charset="0"/>
              </a:rPr>
              <a:t>+27b</a:t>
            </a:r>
            <a:r>
              <a:rPr lang="en-US" altLang="en-US" sz="2600" baseline="30000" dirty="0" smtClean="0">
                <a:latin typeface="Lustria" panose="020B0604020202020204" charset="0"/>
              </a:rPr>
              <a:t>2</a:t>
            </a:r>
            <a:r>
              <a:rPr lang="en-US" altLang="en-US" sz="2600" dirty="0" smtClean="0">
                <a:latin typeface="Lustria" panose="020B0604020202020204" charset="0"/>
              </a:rPr>
              <a:t> mod p ≠ 0</a:t>
            </a:r>
            <a:endParaRPr lang="en-US" altLang="en-US" sz="2600" dirty="0">
              <a:latin typeface="Lustria" panose="020B0604020202020204" charset="0"/>
            </a:endParaRPr>
          </a:p>
          <a:p>
            <a:pPr eaLnBrk="1" hangingPunct="1">
              <a:lnSpc>
                <a:spcPct val="90000"/>
              </a:lnSpc>
            </a:pPr>
            <a:endParaRPr lang="en-AU" altLang="en-US" sz="2400" dirty="0" smtClean="0"/>
          </a:p>
          <a:p>
            <a:pPr eaLnBrk="1" hangingPunct="1">
              <a:lnSpc>
                <a:spcPct val="90000"/>
              </a:lnSpc>
            </a:pPr>
            <a:endParaRPr lang="en-AU" altLang="en-US" sz="2800" dirty="0" smtClean="0"/>
          </a:p>
        </p:txBody>
      </p:sp>
      <p:sp>
        <p:nvSpPr>
          <p:cNvPr id="6" name="Google Shape;471;p34"/>
          <p:cNvSpPr txBox="1">
            <a:spLocks noGrp="1"/>
          </p:cNvSpPr>
          <p:nvPr>
            <p:ph type="title"/>
          </p:nvPr>
        </p:nvSpPr>
        <p:spPr>
          <a:xfrm>
            <a:off x="362607" y="62753"/>
            <a:ext cx="8607969"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3600" dirty="0"/>
              <a:t>Elliptic-curve cryptography (ECC)</a:t>
            </a:r>
            <a:endParaRPr sz="3600" dirty="0"/>
          </a:p>
        </p:txBody>
      </p:sp>
    </p:spTree>
    <p:extLst>
      <p:ext uri="{BB962C8B-B14F-4D97-AF65-F5344CB8AC3E}">
        <p14:creationId xmlns:p14="http://schemas.microsoft.com/office/powerpoint/2010/main" val="22150820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lliptical curve: The fascinating equation that makes crypto possible :  r/CryptoCurren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989" y="1541729"/>
            <a:ext cx="4218038" cy="4339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974" y="1541730"/>
            <a:ext cx="4232787" cy="4339847"/>
          </a:xfrm>
          <a:prstGeom prst="rect">
            <a:avLst/>
          </a:prstGeom>
        </p:spPr>
      </p:pic>
      <p:sp>
        <p:nvSpPr>
          <p:cNvPr id="13" name="Google Shape;471;p34"/>
          <p:cNvSpPr txBox="1">
            <a:spLocks noGrp="1"/>
          </p:cNvSpPr>
          <p:nvPr>
            <p:ph type="title"/>
          </p:nvPr>
        </p:nvSpPr>
        <p:spPr>
          <a:xfrm>
            <a:off x="362607" y="62753"/>
            <a:ext cx="8607969"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3600" dirty="0"/>
              <a:t>Elliptic-curve cryptography (ECC)</a:t>
            </a:r>
            <a:endParaRPr sz="3600" dirty="0"/>
          </a:p>
        </p:txBody>
      </p:sp>
      <p:sp>
        <p:nvSpPr>
          <p:cNvPr id="2" name="Rectangle 1"/>
          <p:cNvSpPr/>
          <p:nvPr/>
        </p:nvSpPr>
        <p:spPr>
          <a:xfrm>
            <a:off x="417167" y="6077385"/>
            <a:ext cx="8563544" cy="766364"/>
          </a:xfrm>
          <a:prstGeom prst="rect">
            <a:avLst/>
          </a:prstGeom>
        </p:spPr>
        <p:txBody>
          <a:bodyPr wrap="square">
            <a:spAutoFit/>
          </a:bodyPr>
          <a:lstStyle/>
          <a:p>
            <a:pPr marL="65088" lvl="1">
              <a:lnSpc>
                <a:spcPct val="90000"/>
              </a:lnSpc>
            </a:pPr>
            <a:r>
              <a:rPr lang="en-US" altLang="en-US" sz="2400" dirty="0">
                <a:solidFill>
                  <a:schemeClr val="tx2">
                    <a:lumMod val="75000"/>
                  </a:schemeClr>
                </a:solidFill>
                <a:latin typeface="Lustria" panose="020B0604020202020204" charset="0"/>
              </a:rPr>
              <a:t>ECC algorithms can use difference EC to prefer the cryptographic speed, strength, and key length.</a:t>
            </a:r>
            <a:endParaRPr lang="en-AU" altLang="en-US" sz="2400" dirty="0">
              <a:solidFill>
                <a:schemeClr val="tx2">
                  <a:lumMod val="75000"/>
                </a:schemeClr>
              </a:solidFill>
              <a:latin typeface="Lustria" panose="020B0604020202020204" charset="0"/>
            </a:endParaRPr>
          </a:p>
        </p:txBody>
      </p:sp>
    </p:spTree>
    <p:extLst>
      <p:ext uri="{BB962C8B-B14F-4D97-AF65-F5344CB8AC3E}">
        <p14:creationId xmlns:p14="http://schemas.microsoft.com/office/powerpoint/2010/main" val="1910352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779463" y="1563330"/>
            <a:ext cx="7583488" cy="1769806"/>
          </a:xfrm>
        </p:spPr>
        <p:txBody>
          <a:bodyPr>
            <a:normAutofit/>
          </a:bodyPr>
          <a:lstStyle/>
          <a:p>
            <a:pPr marL="114300" indent="0" eaLnBrk="1" hangingPunct="1">
              <a:lnSpc>
                <a:spcPct val="90000"/>
              </a:lnSpc>
              <a:buNone/>
            </a:pPr>
            <a:r>
              <a:rPr lang="en-US" altLang="en-US" sz="2800" dirty="0" smtClean="0">
                <a:solidFill>
                  <a:schemeClr val="tx1">
                    <a:lumMod val="75000"/>
                  </a:schemeClr>
                </a:solidFill>
              </a:rPr>
              <a:t>Example 1: Does the point (1, 5) fall on the EC consider the EC:</a:t>
            </a:r>
          </a:p>
          <a:p>
            <a:pPr marL="114300" indent="0" eaLnBrk="1" hangingPunct="1">
              <a:lnSpc>
                <a:spcPct val="90000"/>
              </a:lnSpc>
              <a:buNone/>
            </a:pPr>
            <a:r>
              <a:rPr lang="en-US" altLang="en-US" sz="2800" dirty="0" smtClean="0">
                <a:solidFill>
                  <a:schemeClr val="tx1">
                    <a:lumMod val="75000"/>
                  </a:schemeClr>
                </a:solidFill>
              </a:rPr>
              <a:t>y</a:t>
            </a:r>
            <a:r>
              <a:rPr lang="en-US" altLang="en-US" sz="2800" baseline="30000" dirty="0" smtClean="0">
                <a:solidFill>
                  <a:schemeClr val="tx1">
                    <a:lumMod val="75000"/>
                  </a:schemeClr>
                </a:solidFill>
              </a:rPr>
              <a:t>2</a:t>
            </a:r>
            <a:r>
              <a:rPr lang="en-US" altLang="en-US" sz="2800" dirty="0" smtClean="0">
                <a:solidFill>
                  <a:schemeClr val="tx1">
                    <a:lumMod val="75000"/>
                  </a:schemeClr>
                </a:solidFill>
              </a:rPr>
              <a:t>=x</a:t>
            </a:r>
            <a:r>
              <a:rPr lang="en-US" altLang="en-US" sz="2800" baseline="30000" dirty="0" smtClean="0">
                <a:solidFill>
                  <a:schemeClr val="tx1">
                    <a:lumMod val="75000"/>
                  </a:schemeClr>
                </a:solidFill>
              </a:rPr>
              <a:t>3</a:t>
            </a:r>
            <a:r>
              <a:rPr lang="en-US" altLang="en-US" sz="2800" dirty="0" smtClean="0">
                <a:solidFill>
                  <a:schemeClr val="tx1">
                    <a:lumMod val="75000"/>
                  </a:schemeClr>
                </a:solidFill>
              </a:rPr>
              <a:t> + x + 1 mod 11 ?</a:t>
            </a:r>
          </a:p>
        </p:txBody>
      </p:sp>
      <p:sp>
        <p:nvSpPr>
          <p:cNvPr id="2" name="Rectangle 1"/>
          <p:cNvSpPr/>
          <p:nvPr/>
        </p:nvSpPr>
        <p:spPr>
          <a:xfrm>
            <a:off x="779463" y="3717146"/>
            <a:ext cx="8115683" cy="2751522"/>
          </a:xfrm>
          <a:prstGeom prst="rect">
            <a:avLst/>
          </a:prstGeom>
        </p:spPr>
        <p:txBody>
          <a:bodyPr wrap="none">
            <a:spAutoFit/>
          </a:bodyPr>
          <a:lstStyle/>
          <a:p>
            <a:pPr marL="114300" indent="0" eaLnBrk="1" hangingPunct="1">
              <a:lnSpc>
                <a:spcPct val="90000"/>
              </a:lnSpc>
              <a:buNone/>
            </a:pPr>
            <a:r>
              <a:rPr lang="en-US" altLang="en-US" sz="2400" dirty="0">
                <a:latin typeface="Lustria" panose="020B0604020202020204" charset="0"/>
              </a:rPr>
              <a:t>Solution: E</a:t>
            </a:r>
            <a:r>
              <a:rPr lang="en-US" altLang="en-US" sz="2400" baseline="-25000" dirty="0">
                <a:latin typeface="Lustria" panose="020B0604020202020204" charset="0"/>
              </a:rPr>
              <a:t>11</a:t>
            </a:r>
            <a:r>
              <a:rPr lang="en-US" altLang="en-US" sz="2400" dirty="0">
                <a:latin typeface="Lustria" panose="020B0604020202020204" charset="0"/>
              </a:rPr>
              <a:t>(1, 1)</a:t>
            </a:r>
            <a:r>
              <a:rPr lang="en-US" altLang="en-US" sz="2400" dirty="0">
                <a:latin typeface="Lustria" panose="020B0604020202020204" charset="0"/>
                <a:sym typeface="Wingdings" panose="05000000000000000000" pitchFamily="2" charset="2"/>
              </a:rPr>
              <a:t> 4a</a:t>
            </a:r>
            <a:r>
              <a:rPr lang="en-US" altLang="en-US" sz="2400" baseline="30000" dirty="0">
                <a:latin typeface="Lustria" panose="020B0604020202020204" charset="0"/>
                <a:sym typeface="Wingdings" panose="05000000000000000000" pitchFamily="2" charset="2"/>
              </a:rPr>
              <a:t>3</a:t>
            </a:r>
            <a:r>
              <a:rPr lang="en-US" altLang="en-US" sz="2400" dirty="0">
                <a:latin typeface="Lustria" panose="020B0604020202020204" charset="0"/>
                <a:sym typeface="Wingdings" panose="05000000000000000000" pitchFamily="2" charset="2"/>
              </a:rPr>
              <a:t>+ 27b</a:t>
            </a:r>
            <a:r>
              <a:rPr lang="en-US" altLang="en-US" sz="2400" baseline="30000" dirty="0">
                <a:latin typeface="Lustria" panose="020B0604020202020204" charset="0"/>
                <a:sym typeface="Wingdings" panose="05000000000000000000" pitchFamily="2" charset="2"/>
              </a:rPr>
              <a:t>2</a:t>
            </a:r>
            <a:r>
              <a:rPr lang="en-US" altLang="en-US" sz="2400" dirty="0">
                <a:latin typeface="Lustria" panose="020B0604020202020204" charset="0"/>
                <a:sym typeface="Wingdings" panose="05000000000000000000" pitchFamily="2" charset="2"/>
              </a:rPr>
              <a:t> mod 11 </a:t>
            </a:r>
            <a:r>
              <a:rPr lang="en-US" altLang="en-US" sz="2400" dirty="0">
                <a:latin typeface="Lustria" panose="020B0604020202020204" charset="0"/>
              </a:rPr>
              <a:t>≠ </a:t>
            </a:r>
            <a:r>
              <a:rPr lang="en-US" altLang="en-US" sz="2400" dirty="0" smtClean="0">
                <a:latin typeface="Lustria" panose="020B0604020202020204" charset="0"/>
              </a:rPr>
              <a:t>0</a:t>
            </a:r>
          </a:p>
          <a:p>
            <a:pPr marL="114300">
              <a:lnSpc>
                <a:spcPct val="90000"/>
              </a:lnSpc>
            </a:pPr>
            <a:r>
              <a:rPr lang="en-US" altLang="en-US" sz="2400" dirty="0">
                <a:latin typeface="Lustria" panose="020B0604020202020204" charset="0"/>
              </a:rPr>
              <a:t> </a:t>
            </a:r>
            <a:r>
              <a:rPr lang="en-US" altLang="en-US" sz="2400" dirty="0" smtClean="0">
                <a:latin typeface="Lustria" panose="020B0604020202020204" charset="0"/>
              </a:rPr>
              <a:t>                                      </a:t>
            </a:r>
            <a:r>
              <a:rPr lang="en-US" altLang="en-US" sz="2400" dirty="0" smtClean="0">
                <a:latin typeface="Lustria" panose="020B0604020202020204" charset="0"/>
                <a:sym typeface="Wingdings" panose="05000000000000000000" pitchFamily="2" charset="2"/>
              </a:rPr>
              <a:t>4(1)</a:t>
            </a:r>
            <a:r>
              <a:rPr lang="en-US" altLang="en-US" sz="2400" baseline="30000" dirty="0" smtClean="0">
                <a:latin typeface="Lustria" panose="020B0604020202020204" charset="0"/>
                <a:sym typeface="Wingdings" panose="05000000000000000000" pitchFamily="2" charset="2"/>
              </a:rPr>
              <a:t>3</a:t>
            </a:r>
            <a:r>
              <a:rPr lang="en-US" altLang="en-US" sz="2400" dirty="0">
                <a:latin typeface="Lustria" panose="020B0604020202020204" charset="0"/>
                <a:sym typeface="Wingdings" panose="05000000000000000000" pitchFamily="2" charset="2"/>
              </a:rPr>
              <a:t>+ </a:t>
            </a:r>
            <a:r>
              <a:rPr lang="en-US" altLang="en-US" sz="2400" dirty="0" smtClean="0">
                <a:latin typeface="Lustria" panose="020B0604020202020204" charset="0"/>
                <a:sym typeface="Wingdings" panose="05000000000000000000" pitchFamily="2" charset="2"/>
              </a:rPr>
              <a:t>27(1)</a:t>
            </a:r>
            <a:r>
              <a:rPr lang="en-US" altLang="en-US" sz="2400" baseline="30000" dirty="0" smtClean="0">
                <a:latin typeface="Lustria" panose="020B0604020202020204" charset="0"/>
                <a:sym typeface="Wingdings" panose="05000000000000000000" pitchFamily="2" charset="2"/>
              </a:rPr>
              <a:t>2</a:t>
            </a:r>
            <a:r>
              <a:rPr lang="en-US" altLang="en-US" sz="2400" dirty="0" smtClean="0">
                <a:latin typeface="Lustria" panose="020B0604020202020204" charset="0"/>
                <a:sym typeface="Wingdings" panose="05000000000000000000" pitchFamily="2" charset="2"/>
              </a:rPr>
              <a:t> </a:t>
            </a:r>
            <a:r>
              <a:rPr lang="en-US" altLang="en-US" sz="2400" dirty="0">
                <a:latin typeface="Lustria" panose="020B0604020202020204" charset="0"/>
                <a:sym typeface="Wingdings" panose="05000000000000000000" pitchFamily="2" charset="2"/>
              </a:rPr>
              <a:t>mod 11 </a:t>
            </a:r>
            <a:r>
              <a:rPr lang="en-US" altLang="en-US" sz="2400" dirty="0">
                <a:latin typeface="Lustria" panose="020B0604020202020204" charset="0"/>
              </a:rPr>
              <a:t>≠ </a:t>
            </a:r>
            <a:r>
              <a:rPr lang="en-US" altLang="en-US" sz="2400" dirty="0" smtClean="0">
                <a:latin typeface="Lustria" panose="020B0604020202020204" charset="0"/>
              </a:rPr>
              <a:t>0         </a:t>
            </a:r>
            <a:r>
              <a:rPr lang="en-US" altLang="en-US" sz="3200" b="1" dirty="0" smtClean="0">
                <a:latin typeface="Lustria" panose="020B0604020202020204" charset="0"/>
              </a:rPr>
              <a:t> </a:t>
            </a:r>
            <a:r>
              <a:rPr lang="en-US" altLang="en-US" sz="3200" b="1" dirty="0" smtClean="0">
                <a:solidFill>
                  <a:srgbClr val="C00000"/>
                </a:solidFill>
                <a:latin typeface="Lustria" panose="020B0604020202020204" charset="0"/>
              </a:rPr>
              <a:t>√</a:t>
            </a:r>
          </a:p>
          <a:p>
            <a:pPr marL="114300">
              <a:lnSpc>
                <a:spcPct val="90000"/>
              </a:lnSpc>
            </a:pPr>
            <a:endParaRPr lang="en-US" altLang="en-US" sz="3200" b="1" dirty="0">
              <a:latin typeface="Lustria" panose="020B0604020202020204" charset="0"/>
            </a:endParaRPr>
          </a:p>
          <a:p>
            <a:pPr lvl="2" eaLnBrk="1" hangingPunct="1">
              <a:lnSpc>
                <a:spcPct val="90000"/>
              </a:lnSpc>
            </a:pPr>
            <a:r>
              <a:rPr lang="en-US" altLang="en-US" sz="2400" dirty="0" smtClean="0">
                <a:latin typeface="Lustria" panose="020B0604020202020204" charset="0"/>
              </a:rPr>
              <a:t>	y</a:t>
            </a:r>
            <a:r>
              <a:rPr lang="en-US" altLang="en-US" sz="2400" baseline="30000" dirty="0" smtClean="0">
                <a:latin typeface="Lustria" panose="020B0604020202020204" charset="0"/>
              </a:rPr>
              <a:t>2</a:t>
            </a:r>
            <a:r>
              <a:rPr lang="en-US" altLang="en-US" sz="2400" dirty="0" smtClean="0">
                <a:latin typeface="Lustria" panose="020B0604020202020204" charset="0"/>
              </a:rPr>
              <a:t> </a:t>
            </a:r>
            <a:r>
              <a:rPr lang="en-US" altLang="en-US" sz="2400" dirty="0">
                <a:latin typeface="Lustria" panose="020B0604020202020204" charset="0"/>
              </a:rPr>
              <a:t>mod p = (x</a:t>
            </a:r>
            <a:r>
              <a:rPr lang="en-US" altLang="en-US" sz="2400" baseline="30000" dirty="0">
                <a:latin typeface="Lustria" panose="020B0604020202020204" charset="0"/>
              </a:rPr>
              <a:t>3</a:t>
            </a:r>
            <a:r>
              <a:rPr lang="en-US" altLang="en-US" sz="2400" dirty="0">
                <a:latin typeface="Lustria" panose="020B0604020202020204" charset="0"/>
              </a:rPr>
              <a:t>+ax+b) mod </a:t>
            </a:r>
            <a:r>
              <a:rPr lang="en-US" altLang="en-US" sz="2400" dirty="0" smtClean="0">
                <a:latin typeface="Lustria" panose="020B0604020202020204" charset="0"/>
              </a:rPr>
              <a:t>p</a:t>
            </a:r>
          </a:p>
          <a:p>
            <a:pPr lvl="2" eaLnBrk="1" hangingPunct="1">
              <a:lnSpc>
                <a:spcPct val="90000"/>
              </a:lnSpc>
            </a:pPr>
            <a:r>
              <a:rPr lang="en-US" altLang="en-US" sz="2400" dirty="0" smtClean="0">
                <a:latin typeface="Lustria" panose="020B0604020202020204" charset="0"/>
              </a:rPr>
              <a:t>	5</a:t>
            </a:r>
            <a:r>
              <a:rPr lang="en-US" altLang="en-US" sz="2400" baseline="30000" dirty="0" smtClean="0">
                <a:latin typeface="Lustria" panose="020B0604020202020204" charset="0"/>
              </a:rPr>
              <a:t>2</a:t>
            </a:r>
            <a:r>
              <a:rPr lang="en-US" altLang="en-US" sz="2400" dirty="0" smtClean="0">
                <a:latin typeface="Lustria" panose="020B0604020202020204" charset="0"/>
              </a:rPr>
              <a:t> </a:t>
            </a:r>
            <a:r>
              <a:rPr lang="en-US" altLang="en-US" sz="2400" dirty="0">
                <a:latin typeface="Lustria" panose="020B0604020202020204" charset="0"/>
              </a:rPr>
              <a:t>mod </a:t>
            </a:r>
            <a:r>
              <a:rPr lang="en-US" altLang="en-US" sz="2400" dirty="0" smtClean="0">
                <a:latin typeface="Lustria" panose="020B0604020202020204" charset="0"/>
              </a:rPr>
              <a:t>11 </a:t>
            </a:r>
            <a:r>
              <a:rPr lang="en-US" altLang="en-US" sz="2400" dirty="0">
                <a:latin typeface="Lustria" panose="020B0604020202020204" charset="0"/>
              </a:rPr>
              <a:t>= </a:t>
            </a:r>
            <a:r>
              <a:rPr lang="en-US" altLang="en-US" sz="2400" dirty="0" smtClean="0">
                <a:latin typeface="Lustria" panose="020B0604020202020204" charset="0"/>
              </a:rPr>
              <a:t>(1</a:t>
            </a:r>
            <a:r>
              <a:rPr lang="en-US" altLang="en-US" sz="2400" baseline="30000" dirty="0" smtClean="0">
                <a:latin typeface="Lustria" panose="020B0604020202020204" charset="0"/>
              </a:rPr>
              <a:t>3</a:t>
            </a:r>
            <a:r>
              <a:rPr lang="en-US" altLang="en-US" sz="2400" dirty="0" smtClean="0">
                <a:latin typeface="Lustria" panose="020B0604020202020204" charset="0"/>
              </a:rPr>
              <a:t>+1+1) </a:t>
            </a:r>
            <a:r>
              <a:rPr lang="en-US" altLang="en-US" sz="2400" dirty="0">
                <a:latin typeface="Lustria" panose="020B0604020202020204" charset="0"/>
              </a:rPr>
              <a:t>mod </a:t>
            </a:r>
            <a:r>
              <a:rPr lang="en-US" altLang="en-US" sz="2400" dirty="0" smtClean="0">
                <a:latin typeface="Lustria" panose="020B0604020202020204" charset="0"/>
              </a:rPr>
              <a:t>11</a:t>
            </a:r>
          </a:p>
          <a:p>
            <a:pPr lvl="2" eaLnBrk="1" hangingPunct="1">
              <a:lnSpc>
                <a:spcPct val="90000"/>
              </a:lnSpc>
            </a:pPr>
            <a:r>
              <a:rPr lang="en-US" altLang="en-US" sz="2400" dirty="0" smtClean="0">
                <a:latin typeface="Lustria" panose="020B0604020202020204" charset="0"/>
              </a:rPr>
              <a:t>	25 mod 11 = 3 mod 11=3                             </a:t>
            </a:r>
            <a:r>
              <a:rPr lang="en-US" altLang="en-US" sz="3200" b="1" dirty="0" smtClean="0">
                <a:solidFill>
                  <a:srgbClr val="C00000"/>
                </a:solidFill>
                <a:latin typeface="Lustria" panose="020B0604020202020204" charset="0"/>
              </a:rPr>
              <a:t>√</a:t>
            </a:r>
            <a:endParaRPr lang="en-US" altLang="en-US" sz="3200" b="1" dirty="0">
              <a:solidFill>
                <a:srgbClr val="C00000"/>
              </a:solidFill>
              <a:latin typeface="Lustria" panose="020B0604020202020204" charset="0"/>
            </a:endParaRPr>
          </a:p>
          <a:p>
            <a:pPr marL="114300" indent="0" eaLnBrk="1" hangingPunct="1">
              <a:lnSpc>
                <a:spcPct val="90000"/>
              </a:lnSpc>
              <a:buNone/>
            </a:pPr>
            <a:endParaRPr lang="en-US" altLang="en-US" sz="2400" dirty="0">
              <a:latin typeface="Lustria" panose="020B0604020202020204" charset="0"/>
            </a:endParaRPr>
          </a:p>
        </p:txBody>
      </p:sp>
      <p:sp>
        <p:nvSpPr>
          <p:cNvPr id="7" name="Google Shape;471;p34"/>
          <p:cNvSpPr txBox="1">
            <a:spLocks noGrp="1"/>
          </p:cNvSpPr>
          <p:nvPr>
            <p:ph type="title"/>
          </p:nvPr>
        </p:nvSpPr>
        <p:spPr>
          <a:xfrm>
            <a:off x="362607" y="62753"/>
            <a:ext cx="8607969"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3600" dirty="0"/>
              <a:t>Elliptic-curve cryptography (ECC)</a:t>
            </a:r>
            <a:endParaRPr sz="3600" dirty="0"/>
          </a:p>
        </p:txBody>
      </p:sp>
    </p:spTree>
    <p:extLst>
      <p:ext uri="{BB962C8B-B14F-4D97-AF65-F5344CB8AC3E}">
        <p14:creationId xmlns:p14="http://schemas.microsoft.com/office/powerpoint/2010/main" val="169812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779463" y="1563330"/>
            <a:ext cx="7583488" cy="1769806"/>
          </a:xfrm>
        </p:spPr>
        <p:txBody>
          <a:bodyPr>
            <a:normAutofit/>
          </a:bodyPr>
          <a:lstStyle/>
          <a:p>
            <a:pPr marL="114300" indent="0" eaLnBrk="1" hangingPunct="1">
              <a:lnSpc>
                <a:spcPct val="90000"/>
              </a:lnSpc>
              <a:buNone/>
            </a:pPr>
            <a:r>
              <a:rPr lang="en-US" altLang="en-US" sz="2800" dirty="0" smtClean="0">
                <a:solidFill>
                  <a:schemeClr val="tx1">
                    <a:lumMod val="75000"/>
                  </a:schemeClr>
                </a:solidFill>
              </a:rPr>
              <a:t>Example 1: Does the point (2, </a:t>
            </a:r>
            <a:r>
              <a:rPr lang="en-US" altLang="en-US" sz="2800" dirty="0">
                <a:solidFill>
                  <a:schemeClr val="tx1">
                    <a:lumMod val="75000"/>
                  </a:schemeClr>
                </a:solidFill>
              </a:rPr>
              <a:t>1</a:t>
            </a:r>
            <a:r>
              <a:rPr lang="en-US" altLang="en-US" sz="2800" dirty="0" smtClean="0">
                <a:solidFill>
                  <a:schemeClr val="tx1">
                    <a:lumMod val="75000"/>
                  </a:schemeClr>
                </a:solidFill>
              </a:rPr>
              <a:t>) fall on the EC consider the EC:</a:t>
            </a:r>
          </a:p>
          <a:p>
            <a:pPr marL="114300" indent="0" eaLnBrk="1" hangingPunct="1">
              <a:lnSpc>
                <a:spcPct val="90000"/>
              </a:lnSpc>
              <a:buNone/>
            </a:pPr>
            <a:r>
              <a:rPr lang="en-US" altLang="en-US" sz="2800" dirty="0" smtClean="0">
                <a:solidFill>
                  <a:schemeClr val="tx1">
                    <a:lumMod val="75000"/>
                  </a:schemeClr>
                </a:solidFill>
              </a:rPr>
              <a:t>y</a:t>
            </a:r>
            <a:r>
              <a:rPr lang="en-US" altLang="en-US" sz="2800" baseline="30000" dirty="0" smtClean="0">
                <a:solidFill>
                  <a:schemeClr val="tx1">
                    <a:lumMod val="75000"/>
                  </a:schemeClr>
                </a:solidFill>
              </a:rPr>
              <a:t>2</a:t>
            </a:r>
            <a:r>
              <a:rPr lang="en-US" altLang="en-US" sz="2800" dirty="0" smtClean="0">
                <a:solidFill>
                  <a:schemeClr val="tx1">
                    <a:lumMod val="75000"/>
                  </a:schemeClr>
                </a:solidFill>
              </a:rPr>
              <a:t>=x</a:t>
            </a:r>
            <a:r>
              <a:rPr lang="en-US" altLang="en-US" sz="2800" baseline="30000" dirty="0" smtClean="0">
                <a:solidFill>
                  <a:schemeClr val="tx1">
                    <a:lumMod val="75000"/>
                  </a:schemeClr>
                </a:solidFill>
              </a:rPr>
              <a:t>3</a:t>
            </a:r>
            <a:r>
              <a:rPr lang="en-US" altLang="en-US" sz="2800" dirty="0" smtClean="0">
                <a:solidFill>
                  <a:schemeClr val="tx1">
                    <a:lumMod val="75000"/>
                  </a:schemeClr>
                </a:solidFill>
              </a:rPr>
              <a:t> + x + 1 mod 11 ?</a:t>
            </a:r>
          </a:p>
        </p:txBody>
      </p:sp>
      <p:sp>
        <p:nvSpPr>
          <p:cNvPr id="2" name="Rectangle 1"/>
          <p:cNvSpPr/>
          <p:nvPr/>
        </p:nvSpPr>
        <p:spPr>
          <a:xfrm>
            <a:off x="779463" y="3717146"/>
            <a:ext cx="8321509" cy="2751522"/>
          </a:xfrm>
          <a:prstGeom prst="rect">
            <a:avLst/>
          </a:prstGeom>
        </p:spPr>
        <p:txBody>
          <a:bodyPr wrap="none">
            <a:spAutoFit/>
          </a:bodyPr>
          <a:lstStyle/>
          <a:p>
            <a:pPr marL="114300" indent="0" eaLnBrk="1" hangingPunct="1">
              <a:lnSpc>
                <a:spcPct val="90000"/>
              </a:lnSpc>
              <a:buNone/>
            </a:pPr>
            <a:r>
              <a:rPr lang="en-US" altLang="en-US" sz="2400" dirty="0">
                <a:latin typeface="Lustria" panose="020B0604020202020204" charset="0"/>
              </a:rPr>
              <a:t>Solution: </a:t>
            </a:r>
            <a:r>
              <a:rPr lang="en-US" altLang="en-US" sz="2400" dirty="0" smtClean="0">
                <a:latin typeface="Lustria" panose="020B0604020202020204" charset="0"/>
              </a:rPr>
              <a:t>E</a:t>
            </a:r>
            <a:r>
              <a:rPr lang="en-US" altLang="en-US" sz="2400" baseline="-25000" dirty="0" smtClean="0">
                <a:latin typeface="Lustria" panose="020B0604020202020204" charset="0"/>
              </a:rPr>
              <a:t>11</a:t>
            </a:r>
            <a:r>
              <a:rPr lang="en-US" altLang="en-US" sz="2400" dirty="0" smtClean="0">
                <a:latin typeface="Lustria" panose="020B0604020202020204" charset="0"/>
              </a:rPr>
              <a:t>(1, </a:t>
            </a:r>
            <a:r>
              <a:rPr lang="en-US" altLang="en-US" sz="2400" dirty="0">
                <a:latin typeface="Lustria" panose="020B0604020202020204" charset="0"/>
              </a:rPr>
              <a:t>1)</a:t>
            </a:r>
            <a:r>
              <a:rPr lang="en-US" altLang="en-US" sz="2400" dirty="0">
                <a:latin typeface="Lustria" panose="020B0604020202020204" charset="0"/>
                <a:sym typeface="Wingdings" panose="05000000000000000000" pitchFamily="2" charset="2"/>
              </a:rPr>
              <a:t> 4a</a:t>
            </a:r>
            <a:r>
              <a:rPr lang="en-US" altLang="en-US" sz="2400" baseline="30000" dirty="0">
                <a:latin typeface="Lustria" panose="020B0604020202020204" charset="0"/>
                <a:sym typeface="Wingdings" panose="05000000000000000000" pitchFamily="2" charset="2"/>
              </a:rPr>
              <a:t>3</a:t>
            </a:r>
            <a:r>
              <a:rPr lang="en-US" altLang="en-US" sz="2400" dirty="0">
                <a:latin typeface="Lustria" panose="020B0604020202020204" charset="0"/>
                <a:sym typeface="Wingdings" panose="05000000000000000000" pitchFamily="2" charset="2"/>
              </a:rPr>
              <a:t>+ 27b</a:t>
            </a:r>
            <a:r>
              <a:rPr lang="en-US" altLang="en-US" sz="2400" baseline="30000" dirty="0">
                <a:latin typeface="Lustria" panose="020B0604020202020204" charset="0"/>
                <a:sym typeface="Wingdings" panose="05000000000000000000" pitchFamily="2" charset="2"/>
              </a:rPr>
              <a:t>2</a:t>
            </a:r>
            <a:r>
              <a:rPr lang="en-US" altLang="en-US" sz="2400" dirty="0">
                <a:latin typeface="Lustria" panose="020B0604020202020204" charset="0"/>
                <a:sym typeface="Wingdings" panose="05000000000000000000" pitchFamily="2" charset="2"/>
              </a:rPr>
              <a:t> mod 11 </a:t>
            </a:r>
            <a:r>
              <a:rPr lang="en-US" altLang="en-US" sz="2400" dirty="0">
                <a:latin typeface="Lustria" panose="020B0604020202020204" charset="0"/>
              </a:rPr>
              <a:t>≠ </a:t>
            </a:r>
            <a:r>
              <a:rPr lang="en-US" altLang="en-US" sz="2400" dirty="0" smtClean="0">
                <a:latin typeface="Lustria" panose="020B0604020202020204" charset="0"/>
              </a:rPr>
              <a:t>0</a:t>
            </a:r>
          </a:p>
          <a:p>
            <a:pPr marL="114300">
              <a:lnSpc>
                <a:spcPct val="90000"/>
              </a:lnSpc>
            </a:pPr>
            <a:r>
              <a:rPr lang="en-US" altLang="en-US" sz="2400" dirty="0">
                <a:latin typeface="Lustria" panose="020B0604020202020204" charset="0"/>
              </a:rPr>
              <a:t> </a:t>
            </a:r>
            <a:r>
              <a:rPr lang="en-US" altLang="en-US" sz="2400" dirty="0" smtClean="0">
                <a:latin typeface="Lustria" panose="020B0604020202020204" charset="0"/>
              </a:rPr>
              <a:t>                                      </a:t>
            </a:r>
            <a:r>
              <a:rPr lang="en-US" altLang="en-US" sz="2400" dirty="0" smtClean="0">
                <a:latin typeface="Lustria" panose="020B0604020202020204" charset="0"/>
                <a:sym typeface="Wingdings" panose="05000000000000000000" pitchFamily="2" charset="2"/>
              </a:rPr>
              <a:t>4(1)</a:t>
            </a:r>
            <a:r>
              <a:rPr lang="en-US" altLang="en-US" sz="2400" baseline="30000" dirty="0" smtClean="0">
                <a:latin typeface="Lustria" panose="020B0604020202020204" charset="0"/>
                <a:sym typeface="Wingdings" panose="05000000000000000000" pitchFamily="2" charset="2"/>
              </a:rPr>
              <a:t>3</a:t>
            </a:r>
            <a:r>
              <a:rPr lang="en-US" altLang="en-US" sz="2400" dirty="0">
                <a:latin typeface="Lustria" panose="020B0604020202020204" charset="0"/>
                <a:sym typeface="Wingdings" panose="05000000000000000000" pitchFamily="2" charset="2"/>
              </a:rPr>
              <a:t>+ </a:t>
            </a:r>
            <a:r>
              <a:rPr lang="en-US" altLang="en-US" sz="2400" dirty="0" smtClean="0">
                <a:latin typeface="Lustria" panose="020B0604020202020204" charset="0"/>
                <a:sym typeface="Wingdings" panose="05000000000000000000" pitchFamily="2" charset="2"/>
              </a:rPr>
              <a:t>27(1)</a:t>
            </a:r>
            <a:r>
              <a:rPr lang="en-US" altLang="en-US" sz="2400" baseline="30000" dirty="0" smtClean="0">
                <a:latin typeface="Lustria" panose="020B0604020202020204" charset="0"/>
                <a:sym typeface="Wingdings" panose="05000000000000000000" pitchFamily="2" charset="2"/>
              </a:rPr>
              <a:t>2</a:t>
            </a:r>
            <a:r>
              <a:rPr lang="en-US" altLang="en-US" sz="2400" dirty="0" smtClean="0">
                <a:latin typeface="Lustria" panose="020B0604020202020204" charset="0"/>
                <a:sym typeface="Wingdings" panose="05000000000000000000" pitchFamily="2" charset="2"/>
              </a:rPr>
              <a:t> </a:t>
            </a:r>
            <a:r>
              <a:rPr lang="en-US" altLang="en-US" sz="2400" dirty="0">
                <a:latin typeface="Lustria" panose="020B0604020202020204" charset="0"/>
                <a:sym typeface="Wingdings" panose="05000000000000000000" pitchFamily="2" charset="2"/>
              </a:rPr>
              <a:t>mod 11 </a:t>
            </a:r>
            <a:r>
              <a:rPr lang="en-US" altLang="en-US" sz="2400" dirty="0">
                <a:latin typeface="Lustria" panose="020B0604020202020204" charset="0"/>
              </a:rPr>
              <a:t>≠ </a:t>
            </a:r>
            <a:r>
              <a:rPr lang="en-US" altLang="en-US" sz="2400" dirty="0" smtClean="0">
                <a:latin typeface="Lustria" panose="020B0604020202020204" charset="0"/>
              </a:rPr>
              <a:t>0         </a:t>
            </a:r>
            <a:r>
              <a:rPr lang="en-US" altLang="en-US" sz="3200" b="1" dirty="0" smtClean="0">
                <a:latin typeface="Lustria" panose="020B0604020202020204" charset="0"/>
              </a:rPr>
              <a:t> </a:t>
            </a:r>
            <a:r>
              <a:rPr lang="en-US" altLang="en-US" sz="3200" b="1" dirty="0" smtClean="0">
                <a:solidFill>
                  <a:srgbClr val="C00000"/>
                </a:solidFill>
                <a:latin typeface="Lustria" panose="020B0604020202020204" charset="0"/>
              </a:rPr>
              <a:t>√</a:t>
            </a:r>
          </a:p>
          <a:p>
            <a:pPr marL="114300">
              <a:lnSpc>
                <a:spcPct val="90000"/>
              </a:lnSpc>
            </a:pPr>
            <a:endParaRPr lang="en-US" altLang="en-US" sz="3200" b="1" dirty="0">
              <a:latin typeface="Lustria" panose="020B0604020202020204" charset="0"/>
            </a:endParaRPr>
          </a:p>
          <a:p>
            <a:pPr lvl="2" eaLnBrk="1" hangingPunct="1">
              <a:lnSpc>
                <a:spcPct val="90000"/>
              </a:lnSpc>
            </a:pPr>
            <a:r>
              <a:rPr lang="en-US" altLang="en-US" sz="2400" dirty="0" smtClean="0">
                <a:latin typeface="Lustria" panose="020B0604020202020204" charset="0"/>
              </a:rPr>
              <a:t>	y</a:t>
            </a:r>
            <a:r>
              <a:rPr lang="en-US" altLang="en-US" sz="2400" baseline="30000" dirty="0" smtClean="0">
                <a:latin typeface="Lustria" panose="020B0604020202020204" charset="0"/>
              </a:rPr>
              <a:t>2</a:t>
            </a:r>
            <a:r>
              <a:rPr lang="en-US" altLang="en-US" sz="2400" dirty="0" smtClean="0">
                <a:latin typeface="Lustria" panose="020B0604020202020204" charset="0"/>
              </a:rPr>
              <a:t> </a:t>
            </a:r>
            <a:r>
              <a:rPr lang="en-US" altLang="en-US" sz="2400" dirty="0">
                <a:latin typeface="Lustria" panose="020B0604020202020204" charset="0"/>
              </a:rPr>
              <a:t>mod p = (x</a:t>
            </a:r>
            <a:r>
              <a:rPr lang="en-US" altLang="en-US" sz="2400" baseline="30000" dirty="0">
                <a:latin typeface="Lustria" panose="020B0604020202020204" charset="0"/>
              </a:rPr>
              <a:t>3</a:t>
            </a:r>
            <a:r>
              <a:rPr lang="en-US" altLang="en-US" sz="2400" dirty="0">
                <a:latin typeface="Lustria" panose="020B0604020202020204" charset="0"/>
              </a:rPr>
              <a:t>+ax+b) mod </a:t>
            </a:r>
            <a:r>
              <a:rPr lang="en-US" altLang="en-US" sz="2400" dirty="0" smtClean="0">
                <a:latin typeface="Lustria" panose="020B0604020202020204" charset="0"/>
              </a:rPr>
              <a:t>p</a:t>
            </a:r>
          </a:p>
          <a:p>
            <a:pPr lvl="2" eaLnBrk="1" hangingPunct="1">
              <a:lnSpc>
                <a:spcPct val="90000"/>
              </a:lnSpc>
            </a:pPr>
            <a:r>
              <a:rPr lang="en-US" altLang="en-US" sz="2400" dirty="0" smtClean="0">
                <a:latin typeface="Lustria" panose="020B0604020202020204" charset="0"/>
              </a:rPr>
              <a:t>	1</a:t>
            </a:r>
            <a:r>
              <a:rPr lang="en-US" altLang="en-US" sz="2400" baseline="30000" dirty="0" smtClean="0">
                <a:latin typeface="Lustria" panose="020B0604020202020204" charset="0"/>
              </a:rPr>
              <a:t>2</a:t>
            </a:r>
            <a:r>
              <a:rPr lang="en-US" altLang="en-US" sz="2400" dirty="0" smtClean="0">
                <a:latin typeface="Lustria" panose="020B0604020202020204" charset="0"/>
              </a:rPr>
              <a:t> </a:t>
            </a:r>
            <a:r>
              <a:rPr lang="en-US" altLang="en-US" sz="2400" dirty="0">
                <a:latin typeface="Lustria" panose="020B0604020202020204" charset="0"/>
              </a:rPr>
              <a:t>mod </a:t>
            </a:r>
            <a:r>
              <a:rPr lang="en-US" altLang="en-US" sz="2400" dirty="0" smtClean="0">
                <a:latin typeface="Lustria" panose="020B0604020202020204" charset="0"/>
              </a:rPr>
              <a:t>11 </a:t>
            </a:r>
            <a:r>
              <a:rPr lang="en-US" altLang="en-US" sz="2400" dirty="0">
                <a:latin typeface="Lustria" panose="020B0604020202020204" charset="0"/>
              </a:rPr>
              <a:t>= </a:t>
            </a:r>
            <a:r>
              <a:rPr lang="en-US" altLang="en-US" sz="2400" dirty="0" smtClean="0">
                <a:latin typeface="Lustria" panose="020B0604020202020204" charset="0"/>
              </a:rPr>
              <a:t>(2</a:t>
            </a:r>
            <a:r>
              <a:rPr lang="en-US" altLang="en-US" sz="2400" baseline="30000" dirty="0" smtClean="0">
                <a:latin typeface="Lustria" panose="020B0604020202020204" charset="0"/>
              </a:rPr>
              <a:t>3</a:t>
            </a:r>
            <a:r>
              <a:rPr lang="en-US" altLang="en-US" sz="2400" dirty="0" smtClean="0">
                <a:latin typeface="Lustria" panose="020B0604020202020204" charset="0"/>
              </a:rPr>
              <a:t>+2+1) </a:t>
            </a:r>
            <a:r>
              <a:rPr lang="en-US" altLang="en-US" sz="2400" dirty="0">
                <a:latin typeface="Lustria" panose="020B0604020202020204" charset="0"/>
              </a:rPr>
              <a:t>mod </a:t>
            </a:r>
            <a:r>
              <a:rPr lang="en-US" altLang="en-US" sz="2400" dirty="0" smtClean="0">
                <a:latin typeface="Lustria" panose="020B0604020202020204" charset="0"/>
              </a:rPr>
              <a:t>11</a:t>
            </a:r>
          </a:p>
          <a:p>
            <a:pPr lvl="2" eaLnBrk="1" hangingPunct="1">
              <a:lnSpc>
                <a:spcPct val="90000"/>
              </a:lnSpc>
            </a:pPr>
            <a:r>
              <a:rPr lang="en-US" altLang="en-US" sz="2400" dirty="0" smtClean="0">
                <a:latin typeface="Lustria" panose="020B0604020202020204" charset="0"/>
              </a:rPr>
              <a:t>	1 mod 11 </a:t>
            </a:r>
            <a:r>
              <a:rPr lang="en-US" altLang="en-US" sz="2400" dirty="0">
                <a:latin typeface="Lustria" panose="020B0604020202020204" charset="0"/>
              </a:rPr>
              <a:t>≠</a:t>
            </a:r>
            <a:r>
              <a:rPr lang="en-US" altLang="en-US" sz="2400" dirty="0" smtClean="0">
                <a:latin typeface="Lustria" panose="020B0604020202020204" charset="0"/>
              </a:rPr>
              <a:t> 11 mod 11		         	    </a:t>
            </a:r>
            <a:r>
              <a:rPr lang="en-US" altLang="en-US" sz="3200" dirty="0" smtClean="0">
                <a:solidFill>
                  <a:srgbClr val="C00000"/>
                </a:solidFill>
                <a:latin typeface="Lustria" panose="020B0604020202020204" charset="0"/>
              </a:rPr>
              <a:t>×</a:t>
            </a:r>
            <a:endParaRPr lang="en-US" altLang="en-US" sz="3200" b="1" dirty="0">
              <a:solidFill>
                <a:srgbClr val="C00000"/>
              </a:solidFill>
              <a:latin typeface="Lustria" panose="020B0604020202020204" charset="0"/>
            </a:endParaRPr>
          </a:p>
          <a:p>
            <a:pPr marL="114300" indent="0" eaLnBrk="1" hangingPunct="1">
              <a:lnSpc>
                <a:spcPct val="90000"/>
              </a:lnSpc>
              <a:buNone/>
            </a:pPr>
            <a:endParaRPr lang="en-US" altLang="en-US" sz="2400" dirty="0">
              <a:latin typeface="Lustria" panose="020B0604020202020204" charset="0"/>
            </a:endParaRPr>
          </a:p>
        </p:txBody>
      </p:sp>
      <p:sp>
        <p:nvSpPr>
          <p:cNvPr id="6" name="Google Shape;471;p34"/>
          <p:cNvSpPr txBox="1">
            <a:spLocks noGrp="1"/>
          </p:cNvSpPr>
          <p:nvPr>
            <p:ph type="title"/>
          </p:nvPr>
        </p:nvSpPr>
        <p:spPr>
          <a:xfrm>
            <a:off x="362607" y="62753"/>
            <a:ext cx="8607969"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3600" dirty="0"/>
              <a:t>Elliptic-curve cryptography (ECC)</a:t>
            </a:r>
            <a:endParaRPr sz="3600" dirty="0"/>
          </a:p>
        </p:txBody>
      </p:sp>
    </p:spTree>
    <p:extLst>
      <p:ext uri="{BB962C8B-B14F-4D97-AF65-F5344CB8AC3E}">
        <p14:creationId xmlns:p14="http://schemas.microsoft.com/office/powerpoint/2010/main" val="397933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p:txBody>
          <a:bodyPr>
            <a:normAutofit/>
          </a:bodyPr>
          <a:lstStyle/>
          <a:p>
            <a:pPr eaLnBrk="1" hangingPunct="1">
              <a:lnSpc>
                <a:spcPct val="90000"/>
              </a:lnSpc>
            </a:pPr>
            <a:r>
              <a:rPr lang="en-US" altLang="en-US" sz="2800" dirty="0" smtClean="0"/>
              <a:t>ECC provides different groups of algorithms based on their use cases, defined over an EC over finite field:</a:t>
            </a:r>
          </a:p>
          <a:p>
            <a:pPr marL="796925" indent="-339725" eaLnBrk="1" hangingPunct="1">
              <a:lnSpc>
                <a:spcPct val="90000"/>
              </a:lnSpc>
              <a:buFont typeface="Wingdings" panose="05000000000000000000" pitchFamily="2" charset="2"/>
              <a:buChar char="ü"/>
            </a:pPr>
            <a:r>
              <a:rPr lang="en-US" altLang="en-US" dirty="0" smtClean="0"/>
              <a:t>Digital signature</a:t>
            </a:r>
            <a:r>
              <a:rPr lang="en-US" altLang="en-US" dirty="0" smtClean="0">
                <a:sym typeface="Wingdings" panose="05000000000000000000" pitchFamily="2" charset="2"/>
              </a:rPr>
              <a:t> ECDSA</a:t>
            </a:r>
          </a:p>
          <a:p>
            <a:pPr marL="796925" indent="-339725" eaLnBrk="1" hangingPunct="1">
              <a:lnSpc>
                <a:spcPct val="90000"/>
              </a:lnSpc>
              <a:buFont typeface="Wingdings" panose="05000000000000000000" pitchFamily="2" charset="2"/>
              <a:buChar char="ü"/>
            </a:pPr>
            <a:r>
              <a:rPr lang="en-US" altLang="en-US" dirty="0" smtClean="0">
                <a:sym typeface="Wingdings" panose="05000000000000000000" pitchFamily="2" charset="2"/>
              </a:rPr>
              <a:t>Encryption/decryption EEECC/ ECIES</a:t>
            </a:r>
          </a:p>
          <a:p>
            <a:pPr marL="796925" indent="-339725" eaLnBrk="1" hangingPunct="1">
              <a:lnSpc>
                <a:spcPct val="90000"/>
              </a:lnSpc>
              <a:buFont typeface="Wingdings" panose="05000000000000000000" pitchFamily="2" charset="2"/>
              <a:buChar char="ü"/>
            </a:pPr>
            <a:r>
              <a:rPr lang="en-US" altLang="en-US" dirty="0" smtClean="0">
                <a:sym typeface="Wingdings" panose="05000000000000000000" pitchFamily="2" charset="2"/>
              </a:rPr>
              <a:t>Key exchange ECDH</a:t>
            </a:r>
            <a:endParaRPr lang="en-US" altLang="en-US" dirty="0" smtClean="0"/>
          </a:p>
        </p:txBody>
      </p:sp>
      <p:sp>
        <p:nvSpPr>
          <p:cNvPr id="5" name="Google Shape;471;p34"/>
          <p:cNvSpPr txBox="1">
            <a:spLocks noGrp="1"/>
          </p:cNvSpPr>
          <p:nvPr>
            <p:ph type="title"/>
          </p:nvPr>
        </p:nvSpPr>
        <p:spPr>
          <a:xfrm>
            <a:off x="362607" y="62753"/>
            <a:ext cx="8607969"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3600" dirty="0"/>
              <a:t>Elliptic-curve cryptography (ECC)</a:t>
            </a:r>
            <a:endParaRPr sz="3600" dirty="0"/>
          </a:p>
        </p:txBody>
      </p:sp>
    </p:spTree>
    <p:extLst>
      <p:ext uri="{BB962C8B-B14F-4D97-AF65-F5344CB8AC3E}">
        <p14:creationId xmlns:p14="http://schemas.microsoft.com/office/powerpoint/2010/main" val="2412054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0" y="0"/>
            <a:ext cx="9144000" cy="1139825"/>
          </a:xfrm>
        </p:spPr>
        <p:txBody>
          <a:bodyPr/>
          <a:lstStyle/>
          <a:p>
            <a:pPr eaLnBrk="1" hangingPunct="1">
              <a:lnSpc>
                <a:spcPts val="4500"/>
              </a:lnSpc>
            </a:pPr>
            <a:r>
              <a:rPr lang="en-US" altLang="en-US" sz="4000" dirty="0" smtClean="0"/>
              <a:t>Conventional and Public-Key Encryption </a:t>
            </a:r>
            <a:endParaRPr lang="en-AU" altLang="en-US" sz="4000" dirty="0" smtClean="0"/>
          </a:p>
        </p:txBody>
      </p:sp>
      <p:pic>
        <p:nvPicPr>
          <p:cNvPr id="266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219200"/>
            <a:ext cx="8712968" cy="575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588438"/>
      </p:ext>
    </p:extLst>
  </p:cSld>
  <p:clrMapOvr>
    <a:masterClrMapping/>
  </p:clrMapOvr>
  <p:transition spd="med">
    <p:wipe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589935" y="1828800"/>
            <a:ext cx="7919884" cy="4601497"/>
          </a:xfrm>
        </p:spPr>
        <p:txBody>
          <a:bodyPr>
            <a:normAutofit fontScale="77500" lnSpcReduction="20000"/>
          </a:bodyPr>
          <a:lstStyle/>
          <a:p>
            <a:pPr eaLnBrk="1" hangingPunct="1">
              <a:lnSpc>
                <a:spcPct val="90000"/>
              </a:lnSpc>
            </a:pPr>
            <a:r>
              <a:rPr lang="en-US" altLang="en-US" sz="3300" dirty="0" smtClean="0"/>
              <a:t>ECC algorithm steps:</a:t>
            </a:r>
          </a:p>
          <a:p>
            <a:pPr marL="738188" indent="-222250" eaLnBrk="1" hangingPunct="1">
              <a:lnSpc>
                <a:spcPct val="90000"/>
              </a:lnSpc>
              <a:buFont typeface="Wingdings" panose="05000000000000000000" pitchFamily="2" charset="2"/>
              <a:buChar char="Ø"/>
            </a:pPr>
            <a:r>
              <a:rPr lang="en-US" altLang="en-US" sz="2800" dirty="0" smtClean="0"/>
              <a:t>Agree on the EC and establish the public (PU) and private (PR)  keys:</a:t>
            </a:r>
          </a:p>
          <a:p>
            <a:pPr marL="1254125" indent="-457200" eaLnBrk="1" hangingPunct="1">
              <a:lnSpc>
                <a:spcPct val="90000"/>
              </a:lnSpc>
              <a:spcBef>
                <a:spcPts val="600"/>
              </a:spcBef>
              <a:buFont typeface="+mj-lt"/>
              <a:buAutoNum type="arabicPeriod"/>
              <a:tabLst>
                <a:tab pos="6061075" algn="l"/>
              </a:tabLst>
            </a:pPr>
            <a:r>
              <a:rPr lang="en-US" altLang="en-US" sz="2100" dirty="0" smtClean="0"/>
              <a:t>Choose a generator point G</a:t>
            </a:r>
            <a:r>
              <a:rPr lang="en-US" sz="2100" dirty="0" smtClean="0"/>
              <a:t>∈</a:t>
            </a:r>
            <a:r>
              <a:rPr lang="en-US" altLang="en-US" sz="2100" dirty="0">
                <a:latin typeface="Lustria" panose="020B0604020202020204" charset="0"/>
              </a:rPr>
              <a:t> E</a:t>
            </a:r>
            <a:r>
              <a:rPr lang="en-US" altLang="en-US" sz="2100" baseline="-25000" dirty="0">
                <a:latin typeface="Lustria" panose="020B0604020202020204" charset="0"/>
              </a:rPr>
              <a:t>p</a:t>
            </a:r>
            <a:r>
              <a:rPr lang="en-US" altLang="en-US" sz="2100" dirty="0">
                <a:latin typeface="Lustria" panose="020B0604020202020204" charset="0"/>
              </a:rPr>
              <a:t>(</a:t>
            </a:r>
            <a:r>
              <a:rPr lang="en-US" altLang="en-US" sz="2100" dirty="0" err="1">
                <a:latin typeface="Lustria" panose="020B0604020202020204" charset="0"/>
              </a:rPr>
              <a:t>a,b</a:t>
            </a:r>
            <a:r>
              <a:rPr lang="en-US" altLang="en-US" sz="2100" dirty="0">
                <a:latin typeface="Lustria" panose="020B0604020202020204" charset="0"/>
              </a:rPr>
              <a:t>) </a:t>
            </a:r>
            <a:endParaRPr lang="en-US" altLang="en-US" sz="2100" dirty="0" smtClean="0">
              <a:latin typeface="Lustria" panose="020B0604020202020204" charset="0"/>
            </a:endParaRPr>
          </a:p>
          <a:p>
            <a:pPr marL="1254125" indent="-457200" eaLnBrk="1" hangingPunct="1">
              <a:lnSpc>
                <a:spcPct val="90000"/>
              </a:lnSpc>
              <a:spcBef>
                <a:spcPts val="600"/>
              </a:spcBef>
              <a:buFont typeface="+mj-lt"/>
              <a:buAutoNum type="arabicPeriod"/>
              <a:tabLst>
                <a:tab pos="6061075" algn="l"/>
              </a:tabLst>
            </a:pPr>
            <a:r>
              <a:rPr lang="en-US" altLang="en-US" sz="2100" dirty="0" smtClean="0">
                <a:latin typeface="Lustria" panose="020B0604020202020204" charset="0"/>
              </a:rPr>
              <a:t>Select PR key n</a:t>
            </a:r>
            <a:r>
              <a:rPr lang="en-US" altLang="en-US" sz="2100" dirty="0" smtClean="0">
                <a:latin typeface="Lustria" panose="020B0604020202020204" charset="0"/>
                <a:sym typeface="Wingdings" panose="05000000000000000000" pitchFamily="2" charset="2"/>
              </a:rPr>
              <a:t> </a:t>
            </a:r>
            <a:r>
              <a:rPr lang="en-US" altLang="en-US" sz="2100" dirty="0" smtClean="0">
                <a:latin typeface="Lustria" panose="020B0604020202020204" charset="0"/>
              </a:rPr>
              <a:t>1&lt;</a:t>
            </a:r>
            <a:r>
              <a:rPr lang="en-US" altLang="en-US" sz="2100" b="1" dirty="0" smtClean="0">
                <a:latin typeface="Lustria" panose="020B0604020202020204" charset="0"/>
              </a:rPr>
              <a:t>n</a:t>
            </a:r>
            <a:r>
              <a:rPr lang="en-US" altLang="en-US" sz="2100" dirty="0" smtClean="0">
                <a:latin typeface="Lustria" panose="020B0604020202020204" charset="0"/>
              </a:rPr>
              <a:t>&lt;p-1</a:t>
            </a:r>
          </a:p>
          <a:p>
            <a:pPr marL="1254125" indent="-457200" eaLnBrk="1" hangingPunct="1">
              <a:lnSpc>
                <a:spcPct val="90000"/>
              </a:lnSpc>
              <a:spcBef>
                <a:spcPts val="600"/>
              </a:spcBef>
              <a:buFont typeface="+mj-lt"/>
              <a:buAutoNum type="arabicPeriod"/>
              <a:tabLst>
                <a:tab pos="6061075" algn="l"/>
              </a:tabLst>
            </a:pPr>
            <a:r>
              <a:rPr lang="en-US" altLang="en-US" sz="2100" dirty="0" smtClean="0">
                <a:latin typeface="Lustria" panose="020B0604020202020204" charset="0"/>
              </a:rPr>
              <a:t>Compute PU=n. G</a:t>
            </a:r>
            <a:endParaRPr lang="en-US" altLang="en-US" sz="2100" dirty="0" smtClean="0"/>
          </a:p>
          <a:p>
            <a:pPr marL="738188" indent="-222250" eaLnBrk="1" hangingPunct="1">
              <a:lnSpc>
                <a:spcPct val="90000"/>
              </a:lnSpc>
              <a:buFont typeface="Wingdings" panose="05000000000000000000" pitchFamily="2" charset="2"/>
              <a:buChar char="Ø"/>
            </a:pPr>
            <a:r>
              <a:rPr lang="en-US" altLang="en-US" sz="2800" dirty="0" smtClean="0"/>
              <a:t>Encode a plaintext message as a point in the curve.</a:t>
            </a:r>
          </a:p>
          <a:p>
            <a:pPr marL="738188" indent="-222250" eaLnBrk="1" hangingPunct="1">
              <a:lnSpc>
                <a:spcPct val="90000"/>
              </a:lnSpc>
              <a:buFont typeface="Wingdings" panose="05000000000000000000" pitchFamily="2" charset="2"/>
              <a:buChar char="Ø"/>
            </a:pPr>
            <a:r>
              <a:rPr lang="en-US" altLang="en-US" sz="2800" dirty="0" smtClean="0"/>
              <a:t>Encrypt the message using the PU:</a:t>
            </a:r>
          </a:p>
          <a:p>
            <a:pPr marL="914400" indent="0" eaLnBrk="1" hangingPunct="1">
              <a:lnSpc>
                <a:spcPct val="90000"/>
              </a:lnSpc>
              <a:buNone/>
            </a:pPr>
            <a:r>
              <a:rPr lang="en-US" altLang="en-US" sz="2600" dirty="0" smtClean="0"/>
              <a:t>C=[(K.G),(M+K.PU)]</a:t>
            </a:r>
            <a:r>
              <a:rPr lang="en-US" altLang="en-US" sz="2600" dirty="0" smtClean="0">
                <a:sym typeface="Wingdings" panose="05000000000000000000" pitchFamily="2" charset="2"/>
              </a:rPr>
              <a:t> (C</a:t>
            </a:r>
            <a:r>
              <a:rPr lang="en-US" altLang="en-US" sz="2600" baseline="-25000" dirty="0" smtClean="0">
                <a:sym typeface="Wingdings" panose="05000000000000000000" pitchFamily="2" charset="2"/>
              </a:rPr>
              <a:t>1</a:t>
            </a:r>
            <a:r>
              <a:rPr lang="en-US" altLang="en-US" sz="2600" dirty="0" smtClean="0">
                <a:sym typeface="Wingdings" panose="05000000000000000000" pitchFamily="2" charset="2"/>
              </a:rPr>
              <a:t>, C</a:t>
            </a:r>
            <a:r>
              <a:rPr lang="en-US" altLang="en-US" sz="2600" baseline="-25000" dirty="0" smtClean="0">
                <a:sym typeface="Wingdings" panose="05000000000000000000" pitchFamily="2" charset="2"/>
              </a:rPr>
              <a:t>2</a:t>
            </a:r>
            <a:r>
              <a:rPr lang="en-US" altLang="en-US" sz="2600" dirty="0" smtClean="0">
                <a:sym typeface="Wingdings" panose="05000000000000000000" pitchFamily="2" charset="2"/>
              </a:rPr>
              <a:t>)</a:t>
            </a:r>
            <a:endParaRPr lang="en-US" altLang="en-US" sz="2600" dirty="0" smtClean="0"/>
          </a:p>
          <a:p>
            <a:pPr marL="738188" indent="-222250">
              <a:lnSpc>
                <a:spcPct val="90000"/>
              </a:lnSpc>
              <a:buFont typeface="Wingdings" panose="05000000000000000000" pitchFamily="2" charset="2"/>
              <a:buChar char="Ø"/>
            </a:pPr>
            <a:r>
              <a:rPr lang="en-US" altLang="en-US" sz="2800" dirty="0" smtClean="0"/>
              <a:t>Decrypt </a:t>
            </a:r>
            <a:r>
              <a:rPr lang="en-US" altLang="en-US" sz="2800" dirty="0"/>
              <a:t>the message using the </a:t>
            </a:r>
            <a:r>
              <a:rPr lang="en-US" altLang="en-US" sz="2800" dirty="0" smtClean="0"/>
              <a:t>PR</a:t>
            </a:r>
          </a:p>
          <a:p>
            <a:pPr marL="973138" indent="0">
              <a:lnSpc>
                <a:spcPct val="90000"/>
              </a:lnSpc>
              <a:buNone/>
            </a:pPr>
            <a:r>
              <a:rPr lang="en-US" altLang="en-US" sz="2800" dirty="0" smtClean="0"/>
              <a:t> </a:t>
            </a:r>
            <a:r>
              <a:rPr lang="en-US" altLang="en-US" sz="2600" dirty="0" smtClean="0"/>
              <a:t>M=</a:t>
            </a:r>
            <a:r>
              <a:rPr lang="en-US" altLang="en-US" sz="2600" dirty="0" smtClean="0">
                <a:sym typeface="Wingdings" panose="05000000000000000000" pitchFamily="2" charset="2"/>
              </a:rPr>
              <a:t>C</a:t>
            </a:r>
            <a:r>
              <a:rPr lang="en-US" altLang="en-US" sz="2600" baseline="-25000" dirty="0" smtClean="0">
                <a:sym typeface="Wingdings" panose="05000000000000000000" pitchFamily="2" charset="2"/>
              </a:rPr>
              <a:t>2</a:t>
            </a:r>
            <a:r>
              <a:rPr lang="en-US" altLang="en-US" sz="2600" dirty="0" smtClean="0">
                <a:sym typeface="Wingdings" panose="05000000000000000000" pitchFamily="2" charset="2"/>
              </a:rPr>
              <a:t>-[n. </a:t>
            </a:r>
            <a:r>
              <a:rPr lang="en-US" altLang="en-US" sz="2600" dirty="0">
                <a:sym typeface="Wingdings" panose="05000000000000000000" pitchFamily="2" charset="2"/>
              </a:rPr>
              <a:t>C</a:t>
            </a:r>
            <a:r>
              <a:rPr lang="en-US" altLang="en-US" sz="2600" baseline="-25000" dirty="0">
                <a:sym typeface="Wingdings" panose="05000000000000000000" pitchFamily="2" charset="2"/>
              </a:rPr>
              <a:t>1</a:t>
            </a:r>
            <a:r>
              <a:rPr lang="en-US" altLang="en-US" sz="2600" dirty="0" smtClean="0">
                <a:sym typeface="Wingdings" panose="05000000000000000000" pitchFamily="2" charset="2"/>
              </a:rPr>
              <a:t>]</a:t>
            </a:r>
            <a:endParaRPr lang="en-US" altLang="en-US" sz="2600" dirty="0"/>
          </a:p>
          <a:p>
            <a:pPr marL="738188" indent="-222250" eaLnBrk="1" hangingPunct="1">
              <a:lnSpc>
                <a:spcPct val="90000"/>
              </a:lnSpc>
              <a:buFont typeface="Wingdings" panose="05000000000000000000" pitchFamily="2" charset="2"/>
              <a:buChar char="Ø"/>
            </a:pPr>
            <a:endParaRPr lang="en-US" altLang="en-US" sz="2800" dirty="0" smtClean="0"/>
          </a:p>
          <a:p>
            <a:pPr marL="738188" indent="-222250" eaLnBrk="1" hangingPunct="1">
              <a:lnSpc>
                <a:spcPct val="90000"/>
              </a:lnSpc>
              <a:buFont typeface="Wingdings" panose="05000000000000000000" pitchFamily="2" charset="2"/>
              <a:buChar char="Ø"/>
            </a:pPr>
            <a:endParaRPr lang="en-US" altLang="en-US" dirty="0" smtClean="0"/>
          </a:p>
        </p:txBody>
      </p:sp>
      <p:sp>
        <p:nvSpPr>
          <p:cNvPr id="5" name="Google Shape;471;p34"/>
          <p:cNvSpPr txBox="1">
            <a:spLocks noGrp="1"/>
          </p:cNvSpPr>
          <p:nvPr>
            <p:ph type="title"/>
          </p:nvPr>
        </p:nvSpPr>
        <p:spPr>
          <a:xfrm>
            <a:off x="362607" y="62753"/>
            <a:ext cx="8607969" cy="128316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800"/>
              <a:buFont typeface="Libre Baskerville"/>
              <a:buNone/>
            </a:pPr>
            <a:r>
              <a:rPr lang="en-US" sz="3600" dirty="0"/>
              <a:t>Elliptic-curve cryptography (ECC)</a:t>
            </a:r>
            <a:endParaRPr sz="3600" dirty="0"/>
          </a:p>
        </p:txBody>
      </p:sp>
    </p:spTree>
    <p:extLst>
      <p:ext uri="{BB962C8B-B14F-4D97-AF65-F5344CB8AC3E}">
        <p14:creationId xmlns:p14="http://schemas.microsoft.com/office/powerpoint/2010/main" val="1527797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dirty="0" smtClean="0"/>
              <a:t>ECC example</a:t>
            </a:r>
            <a:endParaRPr lang="en-AU" alt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1" y="1445342"/>
            <a:ext cx="9136478" cy="5412658"/>
          </a:xfrm>
          <a:prstGeom prst="rect">
            <a:avLst/>
          </a:prstGeom>
        </p:spPr>
      </p:pic>
      <p:cxnSp>
        <p:nvCxnSpPr>
          <p:cNvPr id="5" name="Straight Arrow Connector 4"/>
          <p:cNvCxnSpPr/>
          <p:nvPr/>
        </p:nvCxnSpPr>
        <p:spPr>
          <a:xfrm>
            <a:off x="2743200" y="2580968"/>
            <a:ext cx="3790335" cy="0"/>
          </a:xfrm>
          <a:prstGeom prst="straightConnector1">
            <a:avLst/>
          </a:prstGeom>
          <a:ln w="22225">
            <a:headEnd type="stealth"/>
            <a:tailEnd type="stealth"/>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3620728" y="1689990"/>
            <a:ext cx="2381866" cy="923330"/>
          </a:xfrm>
          <a:prstGeom prst="rect">
            <a:avLst/>
          </a:prstGeom>
          <a:noFill/>
        </p:spPr>
        <p:txBody>
          <a:bodyPr wrap="square" rtlCol="0">
            <a:spAutoFit/>
          </a:bodyPr>
          <a:lstStyle/>
          <a:p>
            <a:r>
              <a:rPr lang="en-US" altLang="en-US" sz="1800" dirty="0" smtClean="0">
                <a:latin typeface="Lustria" panose="020B0604020202020204" charset="0"/>
              </a:rPr>
              <a:t>E</a:t>
            </a:r>
            <a:r>
              <a:rPr lang="en-US" altLang="en-US" sz="1800" baseline="-25000" dirty="0" smtClean="0">
                <a:latin typeface="Lustria" panose="020B0604020202020204" charset="0"/>
              </a:rPr>
              <a:t>11</a:t>
            </a:r>
            <a:r>
              <a:rPr lang="en-US" altLang="en-US" sz="1800" dirty="0" smtClean="0">
                <a:latin typeface="Lustria" panose="020B0604020202020204" charset="0"/>
              </a:rPr>
              <a:t>(1,1) a=1, b=1</a:t>
            </a:r>
          </a:p>
          <a:p>
            <a:r>
              <a:rPr lang="en-US" altLang="en-US" sz="1800" dirty="0" smtClean="0">
                <a:latin typeface="Lustria" panose="020B0604020202020204" charset="0"/>
              </a:rPr>
              <a:t>(y</a:t>
            </a:r>
            <a:r>
              <a:rPr lang="en-US" altLang="en-US" sz="1800" baseline="30000" dirty="0" smtClean="0">
                <a:latin typeface="Lustria" panose="020B0604020202020204" charset="0"/>
              </a:rPr>
              <a:t>2</a:t>
            </a:r>
            <a:r>
              <a:rPr lang="en-US" altLang="en-US" sz="1800" dirty="0" smtClean="0">
                <a:latin typeface="Lustria" panose="020B0604020202020204" charset="0"/>
              </a:rPr>
              <a:t>=x</a:t>
            </a:r>
            <a:r>
              <a:rPr lang="en-US" altLang="en-US" sz="1800" baseline="30000" dirty="0" smtClean="0">
                <a:latin typeface="Lustria" panose="020B0604020202020204" charset="0"/>
              </a:rPr>
              <a:t>3</a:t>
            </a:r>
            <a:r>
              <a:rPr lang="en-US" altLang="en-US" sz="1800" dirty="0" smtClean="0">
                <a:latin typeface="Lustria" panose="020B0604020202020204" charset="0"/>
              </a:rPr>
              <a:t>+x+1)mod 11</a:t>
            </a:r>
          </a:p>
          <a:p>
            <a:r>
              <a:rPr lang="en-US" altLang="en-US" sz="1800" dirty="0" smtClean="0">
                <a:latin typeface="Lustria" panose="020B0604020202020204" charset="0"/>
              </a:rPr>
              <a:t>G=(4,5) </a:t>
            </a:r>
            <a:r>
              <a:rPr lang="en-US" sz="1800" dirty="0" smtClean="0">
                <a:latin typeface="Lustria" panose="020B0604020202020204" charset="0"/>
              </a:rPr>
              <a:t>∈</a:t>
            </a:r>
            <a:r>
              <a:rPr lang="en-US" altLang="en-US" sz="1800" dirty="0" smtClean="0">
                <a:latin typeface="Lustria" panose="020B0604020202020204" charset="0"/>
              </a:rPr>
              <a:t> E</a:t>
            </a:r>
            <a:r>
              <a:rPr lang="en-US" altLang="en-US" sz="1800" baseline="-25000" dirty="0" smtClean="0">
                <a:latin typeface="Lustria" panose="020B0604020202020204" charset="0"/>
              </a:rPr>
              <a:t>11</a:t>
            </a:r>
            <a:r>
              <a:rPr lang="en-US" altLang="en-US" sz="1800" dirty="0" smtClean="0">
                <a:latin typeface="Lustria" panose="020B0604020202020204" charset="0"/>
              </a:rPr>
              <a:t>(1,1)  </a:t>
            </a:r>
            <a:endParaRPr lang="en-US" altLang="en-US" sz="1800" dirty="0">
              <a:latin typeface="Lustria" panose="020B0604020202020204" charset="0"/>
            </a:endParaRPr>
          </a:p>
        </p:txBody>
      </p:sp>
      <p:sp>
        <p:nvSpPr>
          <p:cNvPr id="15" name="TextBox 14"/>
          <p:cNvSpPr txBox="1"/>
          <p:nvPr/>
        </p:nvSpPr>
        <p:spPr>
          <a:xfrm>
            <a:off x="693174" y="3577785"/>
            <a:ext cx="2639962" cy="923330"/>
          </a:xfrm>
          <a:prstGeom prst="rect">
            <a:avLst/>
          </a:prstGeom>
          <a:noFill/>
        </p:spPr>
        <p:txBody>
          <a:bodyPr wrap="square" rtlCol="0">
            <a:spAutoFit/>
          </a:bodyPr>
          <a:lstStyle/>
          <a:p>
            <a:r>
              <a:rPr lang="en-US" altLang="en-US" sz="1800" dirty="0" smtClean="0">
                <a:latin typeface="Lustria" panose="020B0604020202020204" charset="0"/>
              </a:rPr>
              <a:t>PR key n=3</a:t>
            </a:r>
          </a:p>
          <a:p>
            <a:r>
              <a:rPr lang="en-US" altLang="en-US" sz="1800" dirty="0" smtClean="0">
                <a:latin typeface="Lustria" panose="020B0604020202020204" charset="0"/>
              </a:rPr>
              <a:t>PU=</a:t>
            </a:r>
            <a:r>
              <a:rPr lang="en-US" altLang="en-US" sz="1800" dirty="0" err="1" smtClean="0">
                <a:latin typeface="Lustria" panose="020B0604020202020204" charset="0"/>
              </a:rPr>
              <a:t>n.G</a:t>
            </a:r>
            <a:r>
              <a:rPr lang="en-US" altLang="en-US" sz="1800" dirty="0" smtClean="0">
                <a:latin typeface="Lustria" panose="020B0604020202020204" charset="0"/>
              </a:rPr>
              <a:t>=</a:t>
            </a:r>
          </a:p>
          <a:p>
            <a:r>
              <a:rPr lang="en-US" altLang="en-US" sz="1800" dirty="0" smtClean="0">
                <a:latin typeface="Lustria" panose="020B0604020202020204" charset="0"/>
              </a:rPr>
              <a:t>(4,5)+(4,5)+(4,5)</a:t>
            </a:r>
            <a:r>
              <a:rPr lang="en-US" altLang="en-US" sz="1800" dirty="0" smtClean="0">
                <a:latin typeface="Lustria" panose="020B0604020202020204" charset="0"/>
                <a:sym typeface="Wingdings" panose="05000000000000000000" pitchFamily="2" charset="2"/>
              </a:rPr>
              <a:t>(1,6) </a:t>
            </a:r>
            <a:endParaRPr lang="en-US" altLang="en-US" sz="1800" dirty="0">
              <a:latin typeface="Lustria" panose="020B0604020202020204" charset="0"/>
            </a:endParaRPr>
          </a:p>
        </p:txBody>
      </p:sp>
      <p:sp>
        <p:nvSpPr>
          <p:cNvPr id="16" name="TextBox 15"/>
          <p:cNvSpPr txBox="1"/>
          <p:nvPr/>
        </p:nvSpPr>
        <p:spPr>
          <a:xfrm>
            <a:off x="5987846" y="3832977"/>
            <a:ext cx="3141406" cy="2031325"/>
          </a:xfrm>
          <a:prstGeom prst="rect">
            <a:avLst/>
          </a:prstGeom>
          <a:noFill/>
        </p:spPr>
        <p:txBody>
          <a:bodyPr wrap="square" rtlCol="0">
            <a:spAutoFit/>
          </a:bodyPr>
          <a:lstStyle/>
          <a:p>
            <a:r>
              <a:rPr lang="en-US" altLang="en-US" sz="1800" b="1" dirty="0" smtClean="0">
                <a:solidFill>
                  <a:schemeClr val="accent1">
                    <a:lumMod val="75000"/>
                  </a:schemeClr>
                </a:solidFill>
                <a:latin typeface="Lustria" panose="020B0604020202020204" charset="0"/>
              </a:rPr>
              <a:t>Encryption using </a:t>
            </a:r>
            <a:r>
              <a:rPr lang="en-US" altLang="en-US" sz="1800" b="1" dirty="0">
                <a:solidFill>
                  <a:schemeClr val="accent1">
                    <a:lumMod val="75000"/>
                  </a:schemeClr>
                </a:solidFill>
                <a:latin typeface="Lustria" panose="020B0604020202020204" charset="0"/>
              </a:rPr>
              <a:t>PU</a:t>
            </a:r>
            <a:r>
              <a:rPr lang="en-US" altLang="en-US" sz="1800" b="1" baseline="-25000" dirty="0">
                <a:solidFill>
                  <a:schemeClr val="accent1">
                    <a:lumMod val="75000"/>
                  </a:schemeClr>
                </a:solidFill>
                <a:latin typeface="Lustria" panose="020B0604020202020204" charset="0"/>
              </a:rPr>
              <a:t>A </a:t>
            </a:r>
            <a:endParaRPr lang="en-US" altLang="en-US" sz="1800" b="1" baseline="-25000" dirty="0" smtClean="0">
              <a:solidFill>
                <a:schemeClr val="accent1">
                  <a:lumMod val="75000"/>
                </a:schemeClr>
              </a:solidFill>
              <a:latin typeface="Lustria" panose="020B0604020202020204" charset="0"/>
            </a:endParaRPr>
          </a:p>
          <a:p>
            <a:r>
              <a:rPr lang="en-US" altLang="en-US" sz="1800" dirty="0" smtClean="0">
                <a:latin typeface="Lustria" panose="020B0604020202020204" charset="0"/>
              </a:rPr>
              <a:t>PU</a:t>
            </a:r>
            <a:r>
              <a:rPr lang="en-US" altLang="en-US" sz="1800" baseline="-25000" dirty="0" smtClean="0">
                <a:latin typeface="Lustria" panose="020B0604020202020204" charset="0"/>
              </a:rPr>
              <a:t>A</a:t>
            </a:r>
            <a:r>
              <a:rPr lang="en-US" altLang="en-US" sz="1800" dirty="0" smtClean="0">
                <a:latin typeface="Lustria" panose="020B0604020202020204" charset="0"/>
              </a:rPr>
              <a:t>= </a:t>
            </a:r>
            <a:r>
              <a:rPr lang="en-US" altLang="en-US" sz="1800" dirty="0" smtClean="0">
                <a:latin typeface="Lustria" panose="020B0604020202020204" charset="0"/>
                <a:sym typeface="Wingdings" panose="05000000000000000000" pitchFamily="2" charset="2"/>
              </a:rPr>
              <a:t>(1,6)</a:t>
            </a:r>
          </a:p>
          <a:p>
            <a:r>
              <a:rPr lang="en-US" altLang="en-US" sz="1800" dirty="0" smtClean="0">
                <a:latin typeface="Lustria" panose="020B0604020202020204" charset="0"/>
                <a:sym typeface="Wingdings" panose="05000000000000000000" pitchFamily="2" charset="2"/>
              </a:rPr>
              <a:t>M=(0,1) , 1&lt;K&lt;102</a:t>
            </a:r>
          </a:p>
          <a:p>
            <a:r>
              <a:rPr lang="en-US" altLang="en-US" sz="1800" dirty="0" smtClean="0">
                <a:latin typeface="Lustria" panose="020B0604020202020204" charset="0"/>
                <a:sym typeface="Wingdings" panose="05000000000000000000" pitchFamily="2" charset="2"/>
              </a:rPr>
              <a:t>C=[(K.G),(M+K.</a:t>
            </a:r>
            <a:r>
              <a:rPr lang="en-US" altLang="en-US" sz="1800" dirty="0" smtClean="0">
                <a:latin typeface="Lustria" panose="020B0604020202020204" charset="0"/>
              </a:rPr>
              <a:t>PU</a:t>
            </a:r>
            <a:r>
              <a:rPr lang="en-US" altLang="en-US" sz="1800" baseline="-25000" dirty="0" smtClean="0">
                <a:latin typeface="Lustria" panose="020B0604020202020204" charset="0"/>
              </a:rPr>
              <a:t>A</a:t>
            </a:r>
            <a:r>
              <a:rPr lang="en-US" altLang="en-US" sz="1800" dirty="0" smtClean="0">
                <a:latin typeface="Lustria" panose="020B0604020202020204" charset="0"/>
                <a:sym typeface="Wingdings" panose="05000000000000000000" pitchFamily="2" charset="2"/>
              </a:rPr>
              <a:t>)]</a:t>
            </a:r>
          </a:p>
          <a:p>
            <a:r>
              <a:rPr lang="en-US" altLang="en-US" sz="1800" dirty="0">
                <a:latin typeface="Lustria" panose="020B0604020202020204" charset="0"/>
                <a:sym typeface="Wingdings" panose="05000000000000000000" pitchFamily="2" charset="2"/>
              </a:rPr>
              <a:t> </a:t>
            </a:r>
            <a:r>
              <a:rPr lang="en-US" altLang="en-US" sz="1800" dirty="0" smtClean="0">
                <a:latin typeface="Lustria" panose="020B0604020202020204" charset="0"/>
                <a:sym typeface="Wingdings" panose="05000000000000000000" pitchFamily="2" charset="2"/>
              </a:rPr>
              <a:t>  =[(2. (4,5)), ((0,1)+2.(1,6))]</a:t>
            </a:r>
          </a:p>
          <a:p>
            <a:r>
              <a:rPr lang="en-US" altLang="en-US" sz="1800" dirty="0">
                <a:latin typeface="Lustria" panose="020B0604020202020204" charset="0"/>
                <a:sym typeface="Wingdings" panose="05000000000000000000" pitchFamily="2" charset="2"/>
              </a:rPr>
              <a:t> </a:t>
            </a:r>
            <a:r>
              <a:rPr lang="en-US" altLang="en-US" sz="1800" dirty="0" smtClean="0">
                <a:latin typeface="Lustria" panose="020B0604020202020204" charset="0"/>
                <a:sym typeface="Wingdings" panose="05000000000000000000" pitchFamily="2" charset="2"/>
              </a:rPr>
              <a:t>   =[(6,5),((0,1)+(3,8))]</a:t>
            </a:r>
          </a:p>
          <a:p>
            <a:r>
              <a:rPr lang="en-US" altLang="en-US" sz="1800" dirty="0" smtClean="0">
                <a:latin typeface="Lustria" panose="020B0604020202020204" charset="0"/>
                <a:sym typeface="Wingdings" panose="05000000000000000000" pitchFamily="2" charset="2"/>
              </a:rPr>
              <a:t>    </a:t>
            </a:r>
            <a:r>
              <a:rPr lang="en-US" altLang="en-US" sz="1800" dirty="0">
                <a:latin typeface="Lustria" panose="020B0604020202020204" charset="0"/>
                <a:sym typeface="Wingdings" panose="05000000000000000000" pitchFamily="2" charset="2"/>
              </a:rPr>
              <a:t>=[(6,5</a:t>
            </a:r>
            <a:r>
              <a:rPr lang="en-US" altLang="en-US" sz="1800" dirty="0" smtClean="0">
                <a:latin typeface="Lustria" panose="020B0604020202020204" charset="0"/>
                <a:sym typeface="Wingdings" panose="05000000000000000000" pitchFamily="2" charset="2"/>
              </a:rPr>
              <a:t>),(0,10)]</a:t>
            </a:r>
            <a:endParaRPr lang="en-US" altLang="en-US" sz="1800" dirty="0">
              <a:latin typeface="Lustria" panose="020B0604020202020204" charset="0"/>
            </a:endParaRPr>
          </a:p>
        </p:txBody>
      </p:sp>
      <p:cxnSp>
        <p:nvCxnSpPr>
          <p:cNvPr id="14" name="Straight Arrow Connector 13"/>
          <p:cNvCxnSpPr/>
          <p:nvPr/>
        </p:nvCxnSpPr>
        <p:spPr>
          <a:xfrm flipV="1">
            <a:off x="3333136" y="4262286"/>
            <a:ext cx="2654710" cy="4"/>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flipV="1">
            <a:off x="3414251" y="5663381"/>
            <a:ext cx="2588343" cy="1474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9322" y="4826675"/>
            <a:ext cx="3141406" cy="1754326"/>
          </a:xfrm>
          <a:prstGeom prst="rect">
            <a:avLst/>
          </a:prstGeom>
          <a:noFill/>
        </p:spPr>
        <p:txBody>
          <a:bodyPr wrap="square" rtlCol="0">
            <a:spAutoFit/>
          </a:bodyPr>
          <a:lstStyle/>
          <a:p>
            <a:r>
              <a:rPr lang="en-US" altLang="en-US" sz="1800" b="1" dirty="0" smtClean="0">
                <a:solidFill>
                  <a:schemeClr val="accent1">
                    <a:lumMod val="75000"/>
                  </a:schemeClr>
                </a:solidFill>
                <a:latin typeface="Lustria" panose="020B0604020202020204" charset="0"/>
              </a:rPr>
              <a:t>Decryption using PR</a:t>
            </a:r>
            <a:r>
              <a:rPr lang="en-US" altLang="en-US" sz="1800" b="1" baseline="-25000" dirty="0" smtClean="0">
                <a:solidFill>
                  <a:schemeClr val="accent1">
                    <a:lumMod val="75000"/>
                  </a:schemeClr>
                </a:solidFill>
                <a:latin typeface="Lustria" panose="020B0604020202020204" charset="0"/>
              </a:rPr>
              <a:t>A </a:t>
            </a:r>
          </a:p>
          <a:p>
            <a:r>
              <a:rPr lang="en-US" altLang="en-US" sz="1800" dirty="0" smtClean="0">
                <a:latin typeface="Lustria" panose="020B0604020202020204" charset="0"/>
              </a:rPr>
              <a:t>M=C</a:t>
            </a:r>
            <a:r>
              <a:rPr lang="en-US" altLang="en-US" sz="1800" baseline="-25000" dirty="0" smtClean="0">
                <a:latin typeface="Lustria" panose="020B0604020202020204" charset="0"/>
              </a:rPr>
              <a:t>2</a:t>
            </a:r>
            <a:r>
              <a:rPr lang="en-US" altLang="en-US" sz="1800" dirty="0" smtClean="0">
                <a:latin typeface="Lustria" panose="020B0604020202020204" charset="0"/>
              </a:rPr>
              <a:t>-[n.C</a:t>
            </a:r>
            <a:r>
              <a:rPr lang="en-US" altLang="en-US" sz="1800" baseline="-25000" dirty="0" smtClean="0">
                <a:latin typeface="Lustria" panose="020B0604020202020204" charset="0"/>
              </a:rPr>
              <a:t>1</a:t>
            </a:r>
            <a:r>
              <a:rPr lang="en-US" altLang="en-US" sz="1800" dirty="0" smtClean="0">
                <a:latin typeface="Lustria" panose="020B0604020202020204" charset="0"/>
              </a:rPr>
              <a:t>]</a:t>
            </a:r>
          </a:p>
          <a:p>
            <a:r>
              <a:rPr lang="en-US" altLang="en-US" sz="1800" dirty="0">
                <a:latin typeface="Lustria" panose="020B0604020202020204" charset="0"/>
              </a:rPr>
              <a:t> </a:t>
            </a:r>
            <a:r>
              <a:rPr lang="en-US" altLang="en-US" sz="1800" dirty="0" smtClean="0">
                <a:latin typeface="Lustria" panose="020B0604020202020204" charset="0"/>
              </a:rPr>
              <a:t>   =(0,10) - 3. (6,5)</a:t>
            </a:r>
          </a:p>
          <a:p>
            <a:r>
              <a:rPr lang="en-US" altLang="en-US" sz="1800" dirty="0">
                <a:latin typeface="Lustria" panose="020B0604020202020204" charset="0"/>
              </a:rPr>
              <a:t> </a:t>
            </a:r>
            <a:r>
              <a:rPr lang="en-US" altLang="en-US" sz="1800" dirty="0" smtClean="0">
                <a:latin typeface="Lustria" panose="020B0604020202020204" charset="0"/>
              </a:rPr>
              <a:t>   =(0,10) - (3,8)</a:t>
            </a:r>
          </a:p>
          <a:p>
            <a:r>
              <a:rPr lang="en-US" altLang="en-US" sz="1800" dirty="0">
                <a:latin typeface="Lustria" panose="020B0604020202020204" charset="0"/>
              </a:rPr>
              <a:t> </a:t>
            </a:r>
            <a:r>
              <a:rPr lang="en-US" altLang="en-US" sz="1800" dirty="0" smtClean="0">
                <a:latin typeface="Lustria" panose="020B0604020202020204" charset="0"/>
              </a:rPr>
              <a:t>   </a:t>
            </a:r>
            <a:r>
              <a:rPr lang="en-US" altLang="en-US" sz="1800" dirty="0">
                <a:latin typeface="Lustria" panose="020B0604020202020204" charset="0"/>
              </a:rPr>
              <a:t>=(0,10) </a:t>
            </a:r>
            <a:r>
              <a:rPr lang="en-US" altLang="en-US" sz="1800" dirty="0" smtClean="0">
                <a:latin typeface="Lustria" panose="020B0604020202020204" charset="0"/>
              </a:rPr>
              <a:t>+ </a:t>
            </a:r>
            <a:r>
              <a:rPr lang="en-US" altLang="en-US" sz="1800" dirty="0">
                <a:latin typeface="Lustria" panose="020B0604020202020204" charset="0"/>
              </a:rPr>
              <a:t>(3</a:t>
            </a:r>
            <a:r>
              <a:rPr lang="en-US" altLang="en-US" sz="1800" dirty="0" smtClean="0">
                <a:latin typeface="Lustria" panose="020B0604020202020204" charset="0"/>
              </a:rPr>
              <a:t>,-8) mod 11</a:t>
            </a:r>
          </a:p>
          <a:p>
            <a:r>
              <a:rPr lang="en-US" altLang="en-US" sz="1800" dirty="0" smtClean="0">
                <a:latin typeface="Lustria" panose="020B0604020202020204" charset="0"/>
              </a:rPr>
              <a:t>    =(</a:t>
            </a:r>
            <a:r>
              <a:rPr lang="en-US" altLang="en-US" sz="1800" dirty="0">
                <a:latin typeface="Lustria" panose="020B0604020202020204" charset="0"/>
              </a:rPr>
              <a:t>0,10) - (</a:t>
            </a:r>
            <a:r>
              <a:rPr lang="en-US" altLang="en-US" sz="1800" dirty="0" smtClean="0">
                <a:latin typeface="Lustria" panose="020B0604020202020204" charset="0"/>
              </a:rPr>
              <a:t>3,3)=(0,1)</a:t>
            </a:r>
            <a:endParaRPr lang="en-US" altLang="en-US" sz="1800" dirty="0">
              <a:latin typeface="Lustria" panose="020B0604020202020204" charset="0"/>
            </a:endParaRPr>
          </a:p>
        </p:txBody>
      </p:sp>
    </p:spTree>
    <p:extLst>
      <p:ext uri="{BB962C8B-B14F-4D97-AF65-F5344CB8AC3E}">
        <p14:creationId xmlns:p14="http://schemas.microsoft.com/office/powerpoint/2010/main" val="38598239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dirty="0" smtClean="0"/>
              <a:t>ECC example</a:t>
            </a:r>
            <a:endParaRPr lang="en-AU" altLang="en-US" dirty="0" smtClean="0"/>
          </a:p>
        </p:txBody>
      </p:sp>
      <p:pic>
        <p:nvPicPr>
          <p:cNvPr id="5" name="Picture 4"/>
          <p:cNvPicPr>
            <a:picLocks noChangeAspect="1"/>
          </p:cNvPicPr>
          <p:nvPr/>
        </p:nvPicPr>
        <p:blipFill>
          <a:blip r:embed="rId3"/>
          <a:stretch>
            <a:fillRect/>
          </a:stretch>
        </p:blipFill>
        <p:spPr>
          <a:xfrm>
            <a:off x="409819" y="2418735"/>
            <a:ext cx="8409716" cy="4250403"/>
          </a:xfrm>
          <a:prstGeom prst="rect">
            <a:avLst/>
          </a:prstGeom>
        </p:spPr>
      </p:pic>
      <p:sp>
        <p:nvSpPr>
          <p:cNvPr id="6" name="Rectangle 5"/>
          <p:cNvSpPr/>
          <p:nvPr/>
        </p:nvSpPr>
        <p:spPr>
          <a:xfrm>
            <a:off x="527806" y="1559162"/>
            <a:ext cx="7042312" cy="646331"/>
          </a:xfrm>
          <a:prstGeom prst="rect">
            <a:avLst/>
          </a:prstGeom>
        </p:spPr>
        <p:txBody>
          <a:bodyPr wrap="none">
            <a:spAutoFit/>
          </a:bodyPr>
          <a:lstStyle/>
          <a:p>
            <a:r>
              <a:rPr lang="en-US" sz="1800" dirty="0">
                <a:solidFill>
                  <a:srgbClr val="222222"/>
                </a:solidFill>
                <a:latin typeface="Lustria" panose="020B0604020202020204" charset="0"/>
              </a:rPr>
              <a:t>Elliptic Curves over Finite </a:t>
            </a:r>
            <a:r>
              <a:rPr lang="en-US" sz="1800" dirty="0" smtClean="0">
                <a:solidFill>
                  <a:srgbClr val="222222"/>
                </a:solidFill>
                <a:latin typeface="Lustria" panose="020B0604020202020204" charset="0"/>
              </a:rPr>
              <a:t>Fields: </a:t>
            </a:r>
            <a:r>
              <a:rPr lang="en-US" sz="1800" dirty="0">
                <a:latin typeface="Lustria" panose="020B0604020202020204" charset="0"/>
                <a:hlinkClick r:id="rId4"/>
              </a:rPr>
              <a:t>https://graui.de/code/elliptic2</a:t>
            </a:r>
            <a:r>
              <a:rPr lang="en-US" sz="1800" dirty="0" smtClean="0">
                <a:latin typeface="Lustria" panose="020B0604020202020204" charset="0"/>
                <a:hlinkClick r:id="rId4"/>
              </a:rPr>
              <a:t>/</a:t>
            </a:r>
            <a:endParaRPr lang="en-US" sz="1800" dirty="0" smtClean="0">
              <a:solidFill>
                <a:srgbClr val="222222"/>
              </a:solidFill>
              <a:latin typeface="Lustria" panose="020B0604020202020204" charset="0"/>
            </a:endParaRPr>
          </a:p>
          <a:p>
            <a:endParaRPr lang="en-US" sz="1800" dirty="0">
              <a:latin typeface="Lustria" panose="020B0604020202020204" charset="0"/>
            </a:endParaRPr>
          </a:p>
        </p:txBody>
      </p:sp>
      <p:pic>
        <p:nvPicPr>
          <p:cNvPr id="7" name="Picture 6"/>
          <p:cNvPicPr>
            <a:picLocks noChangeAspect="1"/>
          </p:cNvPicPr>
          <p:nvPr/>
        </p:nvPicPr>
        <p:blipFill>
          <a:blip r:embed="rId5"/>
          <a:stretch>
            <a:fillRect/>
          </a:stretch>
        </p:blipFill>
        <p:spPr>
          <a:xfrm>
            <a:off x="2618358" y="1970998"/>
            <a:ext cx="3553321" cy="447737"/>
          </a:xfrm>
          <a:prstGeom prst="rect">
            <a:avLst/>
          </a:prstGeom>
        </p:spPr>
      </p:pic>
    </p:spTree>
    <p:extLst>
      <p:ext uri="{BB962C8B-B14F-4D97-AF65-F5344CB8AC3E}">
        <p14:creationId xmlns:p14="http://schemas.microsoft.com/office/powerpoint/2010/main" val="15994970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22" descr="f9.pdf"/>
          <p:cNvPicPr preferRelativeResize="0"/>
          <p:nvPr/>
        </p:nvPicPr>
        <p:blipFill rotWithShape="1">
          <a:blip r:embed="rId3">
            <a:alphaModFix/>
          </a:blip>
          <a:srcRect t="909" b="3636"/>
          <a:stretch/>
        </p:blipFill>
        <p:spPr>
          <a:xfrm>
            <a:off x="179512" y="168275"/>
            <a:ext cx="8784976" cy="6324600"/>
          </a:xfrm>
          <a:prstGeom prst="rect">
            <a:avLst/>
          </a:prstGeom>
          <a:solidFill>
            <a:schemeClr val="lt1"/>
          </a:solidFill>
          <a:ln>
            <a:noFill/>
          </a:ln>
        </p:spPr>
      </p:pic>
      <p:sp>
        <p:nvSpPr>
          <p:cNvPr id="354" name="Google Shape;354;p22"/>
          <p:cNvSpPr txBox="1">
            <a:spLocks noGrp="1"/>
          </p:cNvSpPr>
          <p:nvPr>
            <p:ph type="ftr" idx="11"/>
          </p:nvPr>
        </p:nvSpPr>
        <p:spPr>
          <a:xfrm>
            <a:off x="0" y="6492875"/>
            <a:ext cx="5867400" cy="365125"/>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1100"/>
              <a:t>© 2017 Pearson Education, Inc., Hoboken, NJ. All rights reserved.           </a:t>
            </a:r>
            <a:endParaRPr sz="1100"/>
          </a:p>
        </p:txBody>
      </p:sp>
    </p:spTree>
    <p:extLst>
      <p:ext uri="{BB962C8B-B14F-4D97-AF65-F5344CB8AC3E}">
        <p14:creationId xmlns:p14="http://schemas.microsoft.com/office/powerpoint/2010/main" val="1893656214"/>
      </p:ext>
    </p:extLst>
  </p:cSld>
  <p:clrMapOvr>
    <a:masterClrMapping/>
  </p:clrMapOvr>
  <p:transition spd="med">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0" y="39688"/>
            <a:ext cx="9144000" cy="1412875"/>
          </a:xfrm>
        </p:spPr>
        <p:txBody>
          <a:bodyPr/>
          <a:lstStyle/>
          <a:p>
            <a:pPr eaLnBrk="1" hangingPunct="1">
              <a:lnSpc>
                <a:spcPts val="4700"/>
              </a:lnSpc>
            </a:pPr>
            <a:r>
              <a:rPr lang="en-US" altLang="en-US" sz="5100" smtClean="0"/>
              <a:t>Applications for Public-Key Cryptosystems</a:t>
            </a:r>
          </a:p>
        </p:txBody>
      </p:sp>
      <p:sp>
        <p:nvSpPr>
          <p:cNvPr id="3" name="Content Placeholder 2"/>
          <p:cNvSpPr>
            <a:spLocks noGrp="1"/>
          </p:cNvSpPr>
          <p:nvPr>
            <p:ph idx="1"/>
          </p:nvPr>
        </p:nvSpPr>
        <p:spPr>
          <a:xfrm>
            <a:off x="792163" y="1762125"/>
            <a:ext cx="7570787" cy="4867275"/>
          </a:xfrm>
        </p:spPr>
        <p:txBody>
          <a:bodyPr>
            <a:normAutofit fontScale="92500" lnSpcReduction="10000"/>
          </a:bodyPr>
          <a:lstStyle/>
          <a:p>
            <a:pPr eaLnBrk="1" hangingPunct="1">
              <a:buFont typeface="Candara" pitchFamily="-84" charset="0"/>
              <a:buChar char="•"/>
              <a:defRPr/>
            </a:pPr>
            <a:r>
              <a:rPr lang="en-US" dirty="0" smtClean="0">
                <a:ea typeface="ＭＳ Ｐゴシック" pitchFamily="-84" charset="-128"/>
              </a:rPr>
              <a:t>Public-key cryptosystems can be classified into three categories:</a:t>
            </a:r>
          </a:p>
          <a:p>
            <a:pPr eaLnBrk="1" hangingPunct="1">
              <a:buFont typeface="Candara" pitchFamily="-84" charset="0"/>
              <a:buChar char="•"/>
              <a:defRPr/>
            </a:pPr>
            <a:endParaRPr lang="en-US" dirty="0" smtClean="0">
              <a:ea typeface="ＭＳ Ｐゴシック" pitchFamily="-84" charset="-128"/>
            </a:endParaRPr>
          </a:p>
          <a:p>
            <a:pPr eaLnBrk="1" hangingPunct="1">
              <a:buFont typeface="Candara" pitchFamily="-84" charset="0"/>
              <a:buChar char="•"/>
              <a:defRPr/>
            </a:pPr>
            <a:endParaRPr lang="en-US" dirty="0" smtClean="0">
              <a:ea typeface="ＭＳ Ｐゴシック" pitchFamily="-84" charset="-128"/>
            </a:endParaRPr>
          </a:p>
          <a:p>
            <a:pPr eaLnBrk="1" hangingPunct="1">
              <a:buFont typeface="Candara" pitchFamily="-84" charset="0"/>
              <a:buChar char="•"/>
              <a:defRPr/>
            </a:pPr>
            <a:endParaRPr lang="en-US" dirty="0" smtClean="0">
              <a:ea typeface="ＭＳ Ｐゴシック" pitchFamily="-84" charset="-128"/>
            </a:endParaRPr>
          </a:p>
          <a:p>
            <a:pPr eaLnBrk="1" hangingPunct="1">
              <a:buFont typeface="Candara" pitchFamily="-84" charset="0"/>
              <a:buChar char="•"/>
              <a:defRPr/>
            </a:pPr>
            <a:endParaRPr lang="en-US" dirty="0" smtClean="0">
              <a:ea typeface="ＭＳ Ｐゴシック" pitchFamily="-84" charset="-128"/>
            </a:endParaRPr>
          </a:p>
          <a:p>
            <a:pPr eaLnBrk="1" hangingPunct="1">
              <a:buFont typeface="Candara" pitchFamily="-84" charset="0"/>
              <a:buChar char="•"/>
              <a:defRPr/>
            </a:pPr>
            <a:r>
              <a:rPr lang="en-US" dirty="0" smtClean="0">
                <a:ea typeface="ＭＳ Ｐゴシック" pitchFamily="-84" charset="-128"/>
              </a:rPr>
              <a:t>Some algorithms are suitable for all three applications, whereas others can be used only for one or two.</a:t>
            </a:r>
            <a:endParaRPr lang="en-US" dirty="0">
              <a:ea typeface="ＭＳ Ｐゴシック" pitchFamily="-84" charset="-128"/>
            </a:endParaRPr>
          </a:p>
        </p:txBody>
      </p:sp>
      <p:graphicFrame>
        <p:nvGraphicFramePr>
          <p:cNvPr id="4" name="Diagram 3"/>
          <p:cNvGraphicFramePr/>
          <p:nvPr/>
        </p:nvGraphicFramePr>
        <p:xfrm>
          <a:off x="1524000" y="2743200"/>
          <a:ext cx="6096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54007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 Id="rId5" Type="http://schemas.openxmlformats.org/officeDocument/2006/relationships/image" Target="../media/image5.jpeg"/><Relationship Id="rId4" Type="http://schemas.openxmlformats.org/officeDocument/2006/relationships/image" Target="../media/image4.jpeg"/></Relationships>
</file>

<file path=ppt/theme/theme1.xml><?xml version="1.0" encoding="utf-8"?>
<a:theme xmlns:a="http://schemas.openxmlformats.org/drawingml/2006/main" name="Infusion">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Infusion">
      <a:majorFont>
        <a:latin typeface="Mistral"/>
        <a:ea typeface=""/>
        <a:cs typeface=""/>
        <a:font script="Jpan" typeface="ＭＳ Ｐ明朝"/>
      </a:majorFont>
      <a:minorFont>
        <a:latin typeface="Candara"/>
        <a:ea typeface=""/>
        <a:cs typeface=""/>
        <a:font script="Jpan" typeface="メイリオ"/>
      </a:minorFont>
    </a:fontScheme>
    <a:fmtScheme name="Infusion">
      <a:fillStyleLst>
        <a:solidFill>
          <a:schemeClr val="phClr"/>
        </a:solidFill>
        <a:blipFill rotWithShape="1">
          <a:blip xmlns:r="http://schemas.openxmlformats.org/officeDocument/2006/relationships" r:embed="rId1">
            <a:duotone>
              <a:schemeClr val="phClr">
                <a:shade val="70000"/>
                <a:satMod val="120000"/>
              </a:schemeClr>
              <a:schemeClr val="phClr">
                <a:tint val="70000"/>
                <a:satMod val="300000"/>
                <a:lumMod val="125000"/>
              </a:schemeClr>
            </a:duotone>
          </a:blip>
          <a:tile tx="0" ty="0" sx="50000" sy="50000" flip="none" algn="tl"/>
        </a:blipFill>
        <a:blipFill rotWithShape="1">
          <a:blip xmlns:r="http://schemas.openxmlformats.org/officeDocument/2006/relationships" r:embed="rId2">
            <a:duotone>
              <a:schemeClr val="phClr">
                <a:shade val="70000"/>
                <a:satMod val="120000"/>
              </a:schemeClr>
              <a:schemeClr val="phClr">
                <a:tint val="70000"/>
                <a:satMod val="135000"/>
              </a:schemeClr>
            </a:duotone>
          </a:blip>
          <a:tile tx="0" ty="0" sx="40000" sy="40000" flip="none" algn="tl"/>
        </a:blipFill>
      </a:fillStyleLst>
      <a:lnStyleLst>
        <a:ln w="38100" cap="flat" cmpd="sng" algn="ctr">
          <a:solidFill>
            <a:schemeClr val="phClr">
              <a:alpha val="70000"/>
              <a:satMod val="105000"/>
            </a:schemeClr>
          </a:solidFill>
          <a:prstDash val="solid"/>
          <a:miter/>
        </a:ln>
        <a:ln w="50800" cap="flat" cmpd="sng" algn="ctr">
          <a:solidFill>
            <a:schemeClr val="phClr">
              <a:alpha val="50000"/>
            </a:schemeClr>
          </a:solidFill>
          <a:prstDash val="solid"/>
          <a:miter/>
        </a:ln>
        <a:ln w="88900" cap="flat" cmpd="sng" algn="ctr">
          <a:solidFill>
            <a:schemeClr val="phClr">
              <a:alpha val="40000"/>
            </a:schemeClr>
          </a:solidFill>
          <a:prstDash val="solid"/>
          <a:miter/>
        </a:ln>
      </a:lnStyleLst>
      <a:effectStyleLst>
        <a:effectStyle>
          <a:effectLst/>
        </a:effectStyle>
        <a:effectStyle>
          <a:effectLst>
            <a:outerShdw blurRad="38100" dist="25400" dir="5400000" rotWithShape="0">
              <a:srgbClr val="000000">
                <a:alpha val="50000"/>
              </a:srgbClr>
            </a:outerShdw>
          </a:effectLst>
        </a:effectStyle>
        <a:effectStyle>
          <a:effectLst>
            <a:innerShdw blurRad="190500" dir="13500000">
              <a:srgbClr val="000000">
                <a:alpha val="50000"/>
              </a:srgbClr>
            </a:innerShdw>
            <a:outerShdw blurRad="38100" dist="25400" dir="5400000" rotWithShape="0">
              <a:srgbClr val="000000">
                <a:alpha val="50000"/>
              </a:srgbClr>
            </a:outerShdw>
          </a:effectLst>
        </a:effectStyle>
      </a:effectStyleLst>
      <a:bgFillStyleLst>
        <a:blipFill rotWithShape="1">
          <a:blip xmlns:r="http://schemas.openxmlformats.org/officeDocument/2006/relationships" r:embed="rId3">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4">
            <a:duotone>
              <a:schemeClr val="phClr">
                <a:shade val="70000"/>
                <a:satMod val="500000"/>
                <a:lumMod val="50000"/>
              </a:schemeClr>
              <a:schemeClr val="phClr">
                <a:satMod val="800000"/>
                <a:lumMod val="250000"/>
              </a:schemeClr>
            </a:duotone>
          </a:blip>
          <a:stretch/>
        </a:blipFill>
        <a:blipFill rotWithShape="1">
          <a:blip xmlns:r="http://schemas.openxmlformats.org/officeDocument/2006/relationships" r:embed="rId5">
            <a:duotone>
              <a:schemeClr val="phClr">
                <a:shade val="70000"/>
                <a:satMod val="500000"/>
                <a:lumMod val="50000"/>
              </a:schemeClr>
              <a:schemeClr val="phClr">
                <a:satMod val="800000"/>
                <a:lum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C2FBECC44CD94183A9D3BA255240A6" ma:contentTypeVersion="4" ma:contentTypeDescription="Create a new document." ma:contentTypeScope="" ma:versionID="d768174a37e00e6c1f7157cb6d828b3f">
  <xsd:schema xmlns:xsd="http://www.w3.org/2001/XMLSchema" xmlns:xs="http://www.w3.org/2001/XMLSchema" xmlns:p="http://schemas.microsoft.com/office/2006/metadata/properties" xmlns:ns2="73cf65ce-48b0-44c4-994f-ac7d2d2b48e4" targetNamespace="http://schemas.microsoft.com/office/2006/metadata/properties" ma:root="true" ma:fieldsID="504adb3a4ba182637e72e82586259560" ns2:_="">
    <xsd:import namespace="73cf65ce-48b0-44c4-994f-ac7d2d2b48e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cf65ce-48b0-44c4-994f-ac7d2d2b48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163ED6-35C0-4973-8174-4CE6E66AF36F}"/>
</file>

<file path=customXml/itemProps2.xml><?xml version="1.0" encoding="utf-8"?>
<ds:datastoreItem xmlns:ds="http://schemas.openxmlformats.org/officeDocument/2006/customXml" ds:itemID="{E900BAE2-FC11-4D48-B297-1C68249FF3FC}"/>
</file>

<file path=customXml/itemProps3.xml><?xml version="1.0" encoding="utf-8"?>
<ds:datastoreItem xmlns:ds="http://schemas.openxmlformats.org/officeDocument/2006/customXml" ds:itemID="{355A95F3-EEC6-42A0-91A9-CC20F3164F97}"/>
</file>

<file path=docProps/app.xml><?xml version="1.0" encoding="utf-8"?>
<Properties xmlns="http://schemas.openxmlformats.org/officeDocument/2006/extended-properties" xmlns:vt="http://schemas.openxmlformats.org/officeDocument/2006/docPropsVTypes">
  <Template>Infusion.thmx</Template>
  <TotalTime>8541</TotalTime>
  <Words>11701</Words>
  <Application>Microsoft Office PowerPoint</Application>
  <PresentationFormat>On-screen Show (4:3)</PresentationFormat>
  <Paragraphs>1179</Paragraphs>
  <Slides>72</Slides>
  <Notes>65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6" baseType="lpstr">
      <vt:lpstr>MS PGothic</vt:lpstr>
      <vt:lpstr>MS PGothic</vt:lpstr>
      <vt:lpstr>Arial</vt:lpstr>
      <vt:lpstr>Calibri</vt:lpstr>
      <vt:lpstr>Candara</vt:lpstr>
      <vt:lpstr>Courier New</vt:lpstr>
      <vt:lpstr>Libre Baskerville</vt:lpstr>
      <vt:lpstr>Lustria</vt:lpstr>
      <vt:lpstr>Mistral</vt:lpstr>
      <vt:lpstr>Times New Roman</vt:lpstr>
      <vt:lpstr>Times-Roman</vt:lpstr>
      <vt:lpstr>Wingdings</vt:lpstr>
      <vt:lpstr>Infusion</vt:lpstr>
      <vt:lpstr>Bitmap Image</vt:lpstr>
      <vt:lpstr>Cryptography and Network Security</vt:lpstr>
      <vt:lpstr>Chapter 7</vt:lpstr>
      <vt:lpstr>Types of Ciphers</vt:lpstr>
      <vt:lpstr>Public-Key encryption structure</vt:lpstr>
      <vt:lpstr>Terminology Related to Asymmetric Encryption</vt:lpstr>
      <vt:lpstr>Public Key Certificate</vt:lpstr>
      <vt:lpstr>Conventional and Public-Key Encryption </vt:lpstr>
      <vt:lpstr>PowerPoint Presentation</vt:lpstr>
      <vt:lpstr>Applications for Public-Key Cryptosystems</vt:lpstr>
      <vt:lpstr>Table 3.2 applications for public-key cryptosystems</vt:lpstr>
      <vt:lpstr>Public-Key Cryptosystem:  Secrecy</vt:lpstr>
      <vt:lpstr>Public-Key Cryptosystem:  Authentication</vt:lpstr>
      <vt:lpstr>Public-Key Cryptosystem:  Authentication &amp; Secrecy</vt:lpstr>
      <vt:lpstr>Public-Key Requirements</vt:lpstr>
      <vt:lpstr>Public-Key Requirements</vt:lpstr>
      <vt:lpstr>Public-Key Cryptanalysis</vt:lpstr>
      <vt:lpstr>Rivest-Shamir-Adleman (RSA) Algorithm</vt:lpstr>
      <vt:lpstr>RSA Algorithm</vt:lpstr>
      <vt:lpstr>PowerPoint Presentation</vt:lpstr>
      <vt:lpstr>How RSA work with example</vt:lpstr>
      <vt:lpstr>How RSA work with example</vt:lpstr>
      <vt:lpstr>How RSA work with example</vt:lpstr>
      <vt:lpstr>RSA example 1</vt:lpstr>
      <vt:lpstr>RSA example 1</vt:lpstr>
      <vt:lpstr>RSA example 2</vt:lpstr>
      <vt:lpstr>Example of RSA Algorithm</vt:lpstr>
      <vt:lpstr>Security considerations</vt:lpstr>
      <vt:lpstr>Security considerations</vt:lpstr>
      <vt:lpstr>Security considerations</vt:lpstr>
      <vt:lpstr>Homework</vt:lpstr>
      <vt:lpstr>Diffie-Hellman Key Exchange</vt:lpstr>
      <vt:lpstr>Diffie-Hellman Key Exchange</vt:lpstr>
      <vt:lpstr>Key Exchange Protocols</vt:lpstr>
      <vt:lpstr>Key Exchange Protocols</vt:lpstr>
      <vt:lpstr>Key Exchange Protocols</vt:lpstr>
      <vt:lpstr>PowerPoint Presentation</vt:lpstr>
      <vt:lpstr>Diffie Hellman Example </vt:lpstr>
      <vt:lpstr>PowerPoint Presentation</vt:lpstr>
      <vt:lpstr>Attacks</vt:lpstr>
      <vt:lpstr>PowerPoint Presentation</vt:lpstr>
      <vt:lpstr>Message Authentication Codes</vt:lpstr>
      <vt:lpstr>PowerPoint Presentation</vt:lpstr>
      <vt:lpstr>Hash Functions</vt:lpstr>
      <vt:lpstr>PowerPoint Presentation</vt:lpstr>
      <vt:lpstr>Hash Function Properties</vt:lpstr>
      <vt:lpstr>Hash Function Properties</vt:lpstr>
      <vt:lpstr>Security of Hash Functions</vt:lpstr>
      <vt:lpstr>PowerPoint Presentation</vt:lpstr>
      <vt:lpstr>SHA Hash function</vt:lpstr>
      <vt:lpstr>Common Hash functions</vt:lpstr>
      <vt:lpstr>Table 3.1  Comparison of SHA Parameters </vt:lpstr>
      <vt:lpstr>PowerPoint Presentation</vt:lpstr>
      <vt:lpstr>PowerPoint Presentation</vt:lpstr>
      <vt:lpstr>PowerPoint Presentation</vt:lpstr>
      <vt:lpstr>SHA-3</vt:lpstr>
      <vt:lpstr>HMAC</vt:lpstr>
      <vt:lpstr>HMAC Design Objectives</vt:lpstr>
      <vt:lpstr>PowerPoint Presentation</vt:lpstr>
      <vt:lpstr>PowerPoint Presentation</vt:lpstr>
      <vt:lpstr>Digital Signature standard (DSS)</vt:lpstr>
      <vt:lpstr>Digital Signature standard (DSS)</vt:lpstr>
      <vt:lpstr>PowerPoint Presentation</vt:lpstr>
      <vt:lpstr>Elliptic-curve cryptography (ECC)</vt:lpstr>
      <vt:lpstr>Elliptic-curve cryptography (ECC)</vt:lpstr>
      <vt:lpstr>Elliptic-curve cryptography (ECC)</vt:lpstr>
      <vt:lpstr>Elliptic-curve cryptography (ECC)</vt:lpstr>
      <vt:lpstr>Elliptic-curve cryptography (ECC)</vt:lpstr>
      <vt:lpstr>Elliptic-curve cryptography (ECC)</vt:lpstr>
      <vt:lpstr>Elliptic-curve cryptography (ECC)</vt:lpstr>
      <vt:lpstr>Elliptic-curve cryptography (ECC)</vt:lpstr>
      <vt:lpstr>ECC example</vt:lpstr>
      <vt:lpstr>ECC example</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dc:subject>
  <dc:creator>Dr Lawrie Brown</dc:creator>
  <cp:keywords/>
  <dc:description/>
  <cp:lastModifiedBy>Admin</cp:lastModifiedBy>
  <cp:revision>106</cp:revision>
  <cp:lastPrinted>2005-09-02T04:15:44Z</cp:lastPrinted>
  <dcterms:created xsi:type="dcterms:W3CDTF">2013-02-03T22:09:25Z</dcterms:created>
  <dcterms:modified xsi:type="dcterms:W3CDTF">2024-12-17T07:23:10Z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0x010100E5C2FBECC44CD94183A9D3BA255240A6</vt:lpwstr>
  </property>
</Properties>
</file>